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900" r:id="rId5"/>
    <p:sldMasterId id="2147484020" r:id="rId6"/>
    <p:sldMasterId id="2147484023" r:id="rId7"/>
    <p:sldMasterId id="2147484026" r:id="rId8"/>
    <p:sldMasterId id="2147484029" r:id="rId9"/>
    <p:sldMasterId id="2147484041" r:id="rId10"/>
    <p:sldMasterId id="2147484089" r:id="rId11"/>
    <p:sldMasterId id="2147484139" r:id="rId12"/>
    <p:sldMasterId id="2147484179" r:id="rId13"/>
  </p:sldMasterIdLst>
  <p:notesMasterIdLst>
    <p:notesMasterId r:id="rId31"/>
  </p:notesMasterIdLst>
  <p:handoutMasterIdLst>
    <p:handoutMasterId r:id="rId32"/>
  </p:handoutMasterIdLst>
  <p:sldIdLst>
    <p:sldId id="312" r:id="rId14"/>
    <p:sldId id="2643" r:id="rId15"/>
    <p:sldId id="257" r:id="rId16"/>
    <p:sldId id="2665" r:id="rId17"/>
    <p:sldId id="2666" r:id="rId18"/>
    <p:sldId id="2628" r:id="rId19"/>
    <p:sldId id="2667" r:id="rId20"/>
    <p:sldId id="2668" r:id="rId21"/>
    <p:sldId id="2669" r:id="rId22"/>
    <p:sldId id="737" r:id="rId23"/>
    <p:sldId id="2619" r:id="rId24"/>
    <p:sldId id="2670" r:id="rId25"/>
    <p:sldId id="2671" r:id="rId26"/>
    <p:sldId id="2672" r:id="rId27"/>
    <p:sldId id="315" r:id="rId28"/>
    <p:sldId id="311" r:id="rId29"/>
    <p:sldId id="301" r:id="rId30"/>
  </p:sldIdLst>
  <p:sldSz cx="9144000" cy="5143500" type="screen16x9"/>
  <p:notesSz cx="6858000" cy="9144000"/>
  <p:custDataLst>
    <p:tags r:id="rId33"/>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0281"/>
    <a:srgbClr val="EA1ECD"/>
    <a:srgbClr val="68E5F2"/>
    <a:srgbClr val="2B857A"/>
    <a:srgbClr val="41DEEF"/>
    <a:srgbClr val="D22229"/>
    <a:srgbClr val="FFFF99"/>
    <a:srgbClr val="FFEFCF"/>
    <a:srgbClr val="F9BDB5"/>
    <a:srgbClr val="F7A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89565" autoAdjust="0"/>
  </p:normalViewPr>
  <p:slideViewPr>
    <p:cSldViewPr snapToGrid="0" showGuides="1">
      <p:cViewPr varScale="1">
        <p:scale>
          <a:sx n="85" d="100"/>
          <a:sy n="85" d="100"/>
        </p:scale>
        <p:origin x="240" y="84"/>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11/14/2023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77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091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2.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8380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77"/>
          <p:cNvPicPr>
            <a:picLocks noChangeAspect="1"/>
          </p:cNvPicPr>
          <p:nvPr userDrawn="1"/>
        </p:nvPicPr>
        <p:blipFill>
          <a:blip r:embed="rId2"/>
          <a:srcRect l="5964" t="8731" r="6102" b="16131"/>
          <a:stretch>
            <a:fillRect/>
          </a:stretch>
        </p:blipFill>
        <p:spPr>
          <a:xfrm>
            <a:off x="477" y="-116681"/>
            <a:ext cx="9143524" cy="5260181"/>
          </a:xfrm>
          <a:prstGeom prst="rect">
            <a:avLst/>
          </a:prstGeom>
        </p:spPr>
      </p:pic>
    </p:spTree>
    <p:extLst>
      <p:ext uri="{BB962C8B-B14F-4D97-AF65-F5344CB8AC3E}">
        <p14:creationId xmlns:p14="http://schemas.microsoft.com/office/powerpoint/2010/main" val="404282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9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4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799">
                <a:latin typeface="方正姚体" panose="02010601030101010101" pitchFamily="2" charset="-122"/>
                <a:ea typeface="方正姚体" panose="02010601030101010101" pitchFamily="2" charset="-122"/>
              </a:defRPr>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911472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886043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039895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1"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877778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514634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23475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902972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878798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66208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318516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675600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6038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9009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3268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5096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0"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40554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94668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268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0411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28995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684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52054215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080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19409209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7393862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524692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9372533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15691113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971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1883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61482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761949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863396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234686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136998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053034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156281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80031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3432504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67694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60405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10.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4.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11.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25.jpeg"/><Relationship Id="rId5" Type="http://schemas.openxmlformats.org/officeDocument/2006/relationships/slideLayout" Target="../slideLayouts/slideLayout67.xml"/><Relationship Id="rId10" Type="http://schemas.openxmlformats.org/officeDocument/2006/relationships/theme" Target="../theme/theme1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9.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11/14/2023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7899379"/>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4222114909"/>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EC7E3C-B80D-431C-A389-5E64AAFA3F97}" type="datetimeFigureOut">
              <a:rPr lang="zh-CN" altLang="en-US" smtClean="0"/>
              <a:t>2023/11/14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235155132"/>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2023/11/14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241" r:id="rId3"/>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0651"/>
      </p:ext>
    </p:extLst>
  </p:cSld>
  <p:clrMap bg1="lt1" tx1="dk1" bg2="lt2" tx2="dk2" accent1="accent1" accent2="accent2" accent3="accent3" accent4="accent4" accent5="accent5" accent6="accent6" hlink="hlink" folHlink="folHlink"/>
  <p:sldLayoutIdLst>
    <p:sldLayoutId id="2147484027" r:id="rId1"/>
    <p:sldLayoutId id="214748402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2CDF8A-D63E-4C76-907D-14E0621C443D}" type="datetimeFigureOut">
              <a:rPr lang="zh-CN" altLang="en-US" smtClean="0"/>
              <a:t>2023/11/14</a:t>
            </a:fld>
            <a:endParaRPr lang="zh-CN" altLang="en-US"/>
          </a:p>
        </p:txBody>
      </p:sp>
      <p:sp>
        <p:nvSpPr>
          <p:cNvPr id="5" name="页脚占位符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66EBE7-A632-4266-8BA8-D06C247E5B20}" type="slidenum">
              <a:rPr lang="zh-CN" altLang="en-US" smtClean="0"/>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4288"/>
            <a:ext cx="9144000" cy="5157788"/>
          </a:xfrm>
          <a:prstGeom prst="rect">
            <a:avLst/>
          </a:prstGeom>
        </p:spPr>
      </p:pic>
    </p:spTree>
    <p:extLst>
      <p:ext uri="{BB962C8B-B14F-4D97-AF65-F5344CB8AC3E}">
        <p14:creationId xmlns:p14="http://schemas.microsoft.com/office/powerpoint/2010/main" val="1346326657"/>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l" defTabSz="68559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zh-CN"/>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4.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54.xml"/><Relationship Id="rId5" Type="http://schemas.openxmlformats.org/officeDocument/2006/relationships/image" Target="../media/image32.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0B9DE-C178-D1E2-0930-0F85DAD9F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38299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27855" y="2841103"/>
            <a:ext cx="5127536" cy="2396875"/>
          </a:xfrm>
          <a:prstGeom prst="rect">
            <a:avLst/>
          </a:prstGeom>
        </p:spPr>
      </p:pic>
      <p:sp>
        <p:nvSpPr>
          <p:cNvPr id="56" name="文本框 55"/>
          <p:cNvSpPr txBox="1"/>
          <p:nvPr/>
        </p:nvSpPr>
        <p:spPr>
          <a:xfrm>
            <a:off x="7303321" y="-937629"/>
            <a:ext cx="704039" cy="299954"/>
          </a:xfrm>
          <a:prstGeom prst="rect">
            <a:avLst/>
          </a:prstGeom>
          <a:noFill/>
        </p:spPr>
        <p:txBody>
          <a:bodyPr wrap="none" rtlCol="0">
            <a:spAutoFit/>
          </a:bodyPr>
          <a:lstStyle/>
          <a:p>
            <a:pPr defTabSz="685595">
              <a:defRPr/>
            </a:pPr>
            <a:r>
              <a:rPr lang="zh-CN" altLang="en-US" sz="1349" dirty="0">
                <a:solidFill>
                  <a:prstClr val="black"/>
                </a:solidFill>
                <a:latin typeface="Calibri"/>
              </a:rPr>
              <a:t>延迟符</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 y="2596792"/>
            <a:ext cx="9141619" cy="2664728"/>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0952" y="-1287918"/>
            <a:ext cx="2009101" cy="1254434"/>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6976739" y="1837702"/>
            <a:ext cx="2809250" cy="3743325"/>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04248" y="2753924"/>
            <a:ext cx="3177116" cy="3428107"/>
          </a:xfrm>
          <a:prstGeom prst="rect">
            <a:avLst/>
          </a:prstGeom>
        </p:spPr>
      </p:pic>
      <p:sp>
        <p:nvSpPr>
          <p:cNvPr id="15" name="Khám phá">
            <a:extLst>
              <a:ext uri="{FF2B5EF4-FFF2-40B4-BE49-F238E27FC236}">
                <a16:creationId xmlns:a16="http://schemas.microsoft.com/office/drawing/2014/main" id="{F382444B-E117-4A9C-B844-E244B4E4CD39}"/>
              </a:ext>
            </a:extLst>
          </p:cNvPr>
          <p:cNvSpPr txBox="1"/>
          <p:nvPr/>
        </p:nvSpPr>
        <p:spPr>
          <a:xfrm>
            <a:off x="2942316" y="668151"/>
            <a:ext cx="4782789" cy="1169551"/>
          </a:xfrm>
          <a:prstGeom prst="rect">
            <a:avLst/>
          </a:prstGeom>
          <a:noFill/>
        </p:spPr>
        <p:txBody>
          <a:bodyPr wrap="square" rtlCol="0">
            <a:spAutoFit/>
          </a:bodyPr>
          <a:lstStyle/>
          <a:p>
            <a:r>
              <a:rPr lang="en-US" sz="7000" dirty="0" err="1">
                <a:solidFill>
                  <a:srgbClr val="00B0F0"/>
                </a:solidFill>
                <a:latin typeface="Averta Std CY Bold" panose="00000800000000000000" pitchFamily="50" charset="0"/>
              </a:rPr>
              <a:t>Vận</a:t>
            </a:r>
            <a:r>
              <a:rPr lang="en-US" sz="7000" dirty="0">
                <a:solidFill>
                  <a:srgbClr val="00B0F0"/>
                </a:solidFill>
                <a:latin typeface="Averta Std CY Bold" panose="00000800000000000000" pitchFamily="50" charset="0"/>
              </a:rPr>
              <a:t> </a:t>
            </a:r>
            <a:r>
              <a:rPr lang="en-US" sz="7000" dirty="0" err="1">
                <a:solidFill>
                  <a:srgbClr val="00B0F0"/>
                </a:solidFill>
                <a:latin typeface="Averta Std CY Bold" panose="00000800000000000000" pitchFamily="50" charset="0"/>
              </a:rPr>
              <a:t>dụng</a:t>
            </a:r>
            <a:endParaRPr lang="en-US" sz="7000" dirty="0">
              <a:solidFill>
                <a:srgbClr val="00B0F0"/>
              </a:solidFill>
              <a:latin typeface="Averta Std CY Bold" panose="00000800000000000000" pitchFamily="50" charset="0"/>
            </a:endParaRPr>
          </a:p>
        </p:txBody>
      </p:sp>
    </p:spTree>
    <p:extLst>
      <p:ext uri="{BB962C8B-B14F-4D97-AF65-F5344CB8AC3E}">
        <p14:creationId xmlns:p14="http://schemas.microsoft.com/office/powerpoint/2010/main" val="243435990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 presetClass="entr" presetSubtype="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6000" fill="hold"/>
                                        <p:tgtEl>
                                          <p:spTgt spid="14"/>
                                        </p:tgtEl>
                                        <p:attrNameLst>
                                          <p:attrName>ppt_x</p:attrName>
                                        </p:attrNameLst>
                                      </p:cBhvr>
                                      <p:tavLst>
                                        <p:tav tm="0">
                                          <p:val>
                                            <p:strVal val="1+#ppt_w/2"/>
                                          </p:val>
                                        </p:tav>
                                        <p:tav tm="100000">
                                          <p:val>
                                            <p:strVal val="#ppt_x"/>
                                          </p:val>
                                        </p:tav>
                                      </p:tavLst>
                                    </p:anim>
                                    <p:anim calcmode="lin" valueType="num">
                                      <p:cBhvr additive="base">
                                        <p:cTn id="17" dur="6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22" presetClass="entr" presetSubtype="4"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500"/>
                                        <p:tgtEl>
                                          <p:spTgt spid="56"/>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800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p:cTn id="31" dur="75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2" dur="75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3"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26" t="15686" r="36336" b="23529"/>
          <a:stretch/>
        </p:blipFill>
        <p:spPr bwMode="auto">
          <a:xfrm>
            <a:off x="5127811" y="0"/>
            <a:ext cx="3765176" cy="4446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8">
            <a:extLst>
              <a:ext uri="{FF2B5EF4-FFF2-40B4-BE49-F238E27FC236}">
                <a16:creationId xmlns:a16="http://schemas.microsoft.com/office/drawing/2014/main" id="{2CBFC378-9B19-4B32-99D0-FB94DF209EE9}"/>
              </a:ext>
            </a:extLst>
          </p:cNvPr>
          <p:cNvSpPr txBox="1"/>
          <p:nvPr/>
        </p:nvSpPr>
        <p:spPr>
          <a:xfrm>
            <a:off x="0" y="820759"/>
            <a:ext cx="4912659" cy="2123658"/>
          </a:xfrm>
          <a:prstGeom prst="rect">
            <a:avLst/>
          </a:prstGeom>
          <a:noFill/>
        </p:spPr>
        <p:txBody>
          <a:bodyPr wrap="square" rtlCol="0">
            <a:spAutoFit/>
          </a:bodyPr>
          <a:lstStyle/>
          <a:p>
            <a:pPr algn="ctr" defTabSz="914400">
              <a:defRPr/>
            </a:pPr>
            <a:r>
              <a:rPr lang="en-US" altLang="zh-CN" sz="4400" b="1" dirty="0">
                <a:solidFill>
                  <a:srgbClr val="7030A0"/>
                </a:solidFill>
                <a:latin typeface="UTM Avo" pitchFamily="18" charset="0"/>
                <a:ea typeface="仓耳今楷05-6763 W05" panose="02020400000000000000" pitchFamily="18" charset="-122"/>
              </a:rPr>
              <a:t>1. </a:t>
            </a:r>
            <a:r>
              <a:rPr lang="en-US" altLang="zh-CN" sz="4400" b="1" dirty="0" err="1">
                <a:solidFill>
                  <a:srgbClr val="7030A0"/>
                </a:solidFill>
                <a:latin typeface="UTM Avo" pitchFamily="18" charset="0"/>
                <a:ea typeface="仓耳今楷05-6763 W05" panose="02020400000000000000" pitchFamily="18" charset="-122"/>
              </a:rPr>
              <a:t>Chọn</a:t>
            </a:r>
            <a:r>
              <a:rPr lang="en-US" altLang="zh-CN" sz="4400" b="1" dirty="0">
                <a:solidFill>
                  <a:srgbClr val="7030A0"/>
                </a:solidFill>
                <a:latin typeface="UTM Avo" pitchFamily="18" charset="0"/>
                <a:ea typeface="仓耳今楷05-6763 W05" panose="02020400000000000000" pitchFamily="18" charset="-122"/>
              </a:rPr>
              <a:t> </a:t>
            </a:r>
            <a:r>
              <a:rPr lang="en-US" altLang="zh-CN" sz="4400" b="1" dirty="0" err="1">
                <a:solidFill>
                  <a:srgbClr val="7030A0"/>
                </a:solidFill>
                <a:latin typeface="UTM Avo" pitchFamily="18" charset="0"/>
                <a:ea typeface="仓耳今楷05-6763 W05" panose="02020400000000000000" pitchFamily="18" charset="-122"/>
              </a:rPr>
              <a:t>một</a:t>
            </a:r>
            <a:r>
              <a:rPr lang="en-US" altLang="zh-CN" sz="4400" b="1" dirty="0">
                <a:solidFill>
                  <a:srgbClr val="7030A0"/>
                </a:solidFill>
                <a:latin typeface="UTM Avo" pitchFamily="18" charset="0"/>
                <a:ea typeface="仓耳今楷05-6763 W05" panose="02020400000000000000" pitchFamily="18" charset="-122"/>
              </a:rPr>
              <a:t> </a:t>
            </a:r>
            <a:r>
              <a:rPr lang="en-US" altLang="zh-CN" sz="4400" b="1" dirty="0" err="1">
                <a:solidFill>
                  <a:srgbClr val="7030A0"/>
                </a:solidFill>
                <a:latin typeface="UTM Avo" pitchFamily="18" charset="0"/>
                <a:ea typeface="仓耳今楷05-6763 W05" panose="02020400000000000000" pitchFamily="18" charset="-122"/>
              </a:rPr>
              <a:t>nội</a:t>
            </a:r>
            <a:r>
              <a:rPr lang="en-US" altLang="zh-CN" sz="4400" b="1" dirty="0">
                <a:solidFill>
                  <a:srgbClr val="7030A0"/>
                </a:solidFill>
                <a:latin typeface="UTM Avo" pitchFamily="18" charset="0"/>
                <a:ea typeface="仓耳今楷05-6763 W05" panose="02020400000000000000" pitchFamily="18" charset="-122"/>
              </a:rPr>
              <a:t> dung </a:t>
            </a:r>
            <a:r>
              <a:rPr lang="en-US" altLang="zh-CN" sz="4400" b="1" dirty="0" err="1">
                <a:solidFill>
                  <a:srgbClr val="7030A0"/>
                </a:solidFill>
                <a:latin typeface="UTM Avo" pitchFamily="18" charset="0"/>
                <a:ea typeface="仓耳今楷05-6763 W05" panose="02020400000000000000" pitchFamily="18" charset="-122"/>
              </a:rPr>
              <a:t>trên</a:t>
            </a:r>
            <a:r>
              <a:rPr lang="en-US" altLang="zh-CN" sz="4400" b="1" dirty="0">
                <a:solidFill>
                  <a:srgbClr val="7030A0"/>
                </a:solidFill>
                <a:latin typeface="UTM Avo" pitchFamily="18" charset="0"/>
                <a:ea typeface="仓耳今楷05-6763 W05" panose="02020400000000000000" pitchFamily="18" charset="-122"/>
              </a:rPr>
              <a:t> </a:t>
            </a:r>
            <a:r>
              <a:rPr lang="en-US" altLang="zh-CN" sz="4400" b="1" dirty="0" err="1">
                <a:solidFill>
                  <a:srgbClr val="7030A0"/>
                </a:solidFill>
                <a:latin typeface="UTM Avo" pitchFamily="18" charset="0"/>
                <a:ea typeface="仓耳今楷05-6763 W05" panose="02020400000000000000" pitchFamily="18" charset="-122"/>
              </a:rPr>
              <a:t>hoa</a:t>
            </a:r>
            <a:r>
              <a:rPr lang="en-US" altLang="zh-CN" sz="4400" b="1" dirty="0">
                <a:solidFill>
                  <a:srgbClr val="7030A0"/>
                </a:solidFill>
                <a:latin typeface="UTM Avo" pitchFamily="18" charset="0"/>
                <a:ea typeface="仓耳今楷05-6763 W05" panose="02020400000000000000" pitchFamily="18" charset="-122"/>
              </a:rPr>
              <a:t> </a:t>
            </a:r>
            <a:r>
              <a:rPr lang="en-US" altLang="zh-CN" sz="4400" b="1" dirty="0" err="1">
                <a:solidFill>
                  <a:srgbClr val="7030A0"/>
                </a:solidFill>
                <a:latin typeface="UTM Avo" pitchFamily="18" charset="0"/>
                <a:ea typeface="仓耳今楷05-6763 W05" panose="02020400000000000000" pitchFamily="18" charset="-122"/>
              </a:rPr>
              <a:t>tình</a:t>
            </a:r>
            <a:r>
              <a:rPr lang="en-US" altLang="zh-CN" sz="4400" b="1" dirty="0">
                <a:solidFill>
                  <a:srgbClr val="7030A0"/>
                </a:solidFill>
                <a:latin typeface="UTM Avo" pitchFamily="18" charset="0"/>
                <a:ea typeface="仓耳今楷05-6763 W05" panose="02020400000000000000" pitchFamily="18" charset="-122"/>
              </a:rPr>
              <a:t> </a:t>
            </a:r>
            <a:r>
              <a:rPr lang="en-US" altLang="zh-CN" sz="4400" b="1" dirty="0" err="1">
                <a:solidFill>
                  <a:srgbClr val="7030A0"/>
                </a:solidFill>
                <a:latin typeface="UTM Avo" pitchFamily="18" charset="0"/>
                <a:ea typeface="仓耳今楷05-6763 W05" panose="02020400000000000000" pitchFamily="18" charset="-122"/>
              </a:rPr>
              <a:t>bạn</a:t>
            </a:r>
            <a:endParaRPr lang="zh-CN" altLang="en-US" sz="4400" b="1" dirty="0">
              <a:solidFill>
                <a:srgbClr val="7030A0"/>
              </a:solidFill>
              <a:latin typeface="UTM Avo" pitchFamily="18" charset="0"/>
              <a:ea typeface="仓耳今楷05-6763 W05" panose="02020400000000000000" pitchFamily="18" charset="-122"/>
            </a:endParaRPr>
          </a:p>
        </p:txBody>
      </p:sp>
    </p:spTree>
  </p:cSld>
  <p:clrMapOvr>
    <a:masterClrMapping/>
  </p:clrMapOvr>
  <p:transition spd="slow" advTm="359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26" t="15686" r="36336" b="23529"/>
          <a:stretch/>
        </p:blipFill>
        <p:spPr bwMode="auto">
          <a:xfrm>
            <a:off x="5127811" y="0"/>
            <a:ext cx="3765176" cy="4446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2376" y="251885"/>
            <a:ext cx="4159624" cy="4154984"/>
          </a:xfrm>
          <a:prstGeom prst="rect">
            <a:avLst/>
          </a:prstGeom>
        </p:spPr>
        <p:txBody>
          <a:bodyPr wrap="square">
            <a:spAutoFit/>
          </a:bodyPr>
          <a:lstStyle/>
          <a:p>
            <a:r>
              <a:rPr lang="vi-VN" dirty="0"/>
              <a:t>*</a:t>
            </a:r>
            <a:r>
              <a:rPr lang="vi-VN" sz="2400" dirty="0"/>
              <a:t>Hình dáng:</a:t>
            </a:r>
          </a:p>
          <a:p>
            <a:r>
              <a:rPr lang="vi-VN" sz="2400" dirty="0"/>
              <a:t>- Dáng người cao dong dỏng, nước da trắng sáng</a:t>
            </a:r>
          </a:p>
          <a:p>
            <a:r>
              <a:rPr lang="vi-VN" sz="2400" dirty="0"/>
              <a:t>- Mái tóc cắt ngắn, khuôn mặt trái xoan ưa nhìn</a:t>
            </a:r>
          </a:p>
          <a:p>
            <a:r>
              <a:rPr lang="vi-VN" sz="2400" dirty="0"/>
              <a:t>- Đôi mắt sáng, thể hiện bạn ấy thông minh.</a:t>
            </a:r>
          </a:p>
          <a:p>
            <a:r>
              <a:rPr lang="vi-VN" sz="2400" dirty="0"/>
              <a:t>- Vầng trán cao.</a:t>
            </a:r>
          </a:p>
          <a:p>
            <a:r>
              <a:rPr lang="vi-VN" sz="2400" dirty="0"/>
              <a:t>- Bạn rất rất hay cười, khi cười để lộ hàm răng trắng tinh, nụ cười rất duyên</a:t>
            </a:r>
          </a:p>
        </p:txBody>
      </p:sp>
    </p:spTree>
    <p:extLst>
      <p:ext uri="{BB962C8B-B14F-4D97-AF65-F5344CB8AC3E}">
        <p14:creationId xmlns:p14="http://schemas.microsoft.com/office/powerpoint/2010/main" val="3628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26" t="15686" r="36336" b="23529"/>
          <a:stretch/>
        </p:blipFill>
        <p:spPr bwMode="auto">
          <a:xfrm>
            <a:off x="5127811" y="0"/>
            <a:ext cx="3765176" cy="4446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586085"/>
            <a:ext cx="4572000" cy="2862322"/>
          </a:xfrm>
          <a:prstGeom prst="rect">
            <a:avLst/>
          </a:prstGeom>
        </p:spPr>
        <p:txBody>
          <a:bodyPr>
            <a:spAutoFit/>
          </a:bodyPr>
          <a:lstStyle/>
          <a:p>
            <a:r>
              <a:rPr lang="en-US" sz="3600" dirty="0"/>
              <a:t>*</a:t>
            </a:r>
            <a:r>
              <a:rPr lang="en-US" sz="3600" dirty="0" err="1"/>
              <a:t>Sở</a:t>
            </a:r>
            <a:r>
              <a:rPr lang="en-US" sz="3600" dirty="0"/>
              <a:t> </a:t>
            </a:r>
            <a:r>
              <a:rPr lang="en-US" sz="3600" dirty="0" err="1"/>
              <a:t>thích</a:t>
            </a:r>
            <a:r>
              <a:rPr lang="en-US" sz="3600" dirty="0"/>
              <a:t>:</a:t>
            </a:r>
          </a:p>
          <a:p>
            <a:r>
              <a:rPr lang="en-US" sz="3600" dirty="0"/>
              <a:t>- </a:t>
            </a:r>
            <a:r>
              <a:rPr lang="en-US" sz="3600" dirty="0" err="1"/>
              <a:t>Vẽ</a:t>
            </a:r>
            <a:r>
              <a:rPr lang="en-US" sz="3600" dirty="0"/>
              <a:t> </a:t>
            </a:r>
            <a:r>
              <a:rPr lang="en-US" sz="3600" dirty="0" err="1"/>
              <a:t>tranh</a:t>
            </a:r>
            <a:endParaRPr lang="en-US" sz="3600" dirty="0"/>
          </a:p>
          <a:p>
            <a:r>
              <a:rPr lang="en-US" sz="3600" dirty="0"/>
              <a:t>- </a:t>
            </a:r>
            <a:r>
              <a:rPr lang="en-US" sz="3600" dirty="0" err="1"/>
              <a:t>Ngắm</a:t>
            </a:r>
            <a:r>
              <a:rPr lang="en-US" sz="3600" dirty="0"/>
              <a:t> </a:t>
            </a:r>
            <a:r>
              <a:rPr lang="en-US" sz="3600" dirty="0" err="1"/>
              <a:t>cảnh</a:t>
            </a:r>
            <a:r>
              <a:rPr lang="en-US" sz="3600" dirty="0"/>
              <a:t> </a:t>
            </a:r>
            <a:r>
              <a:rPr lang="en-US" sz="3600" dirty="0" err="1"/>
              <a:t>thiên</a:t>
            </a:r>
            <a:r>
              <a:rPr lang="en-US" sz="3600" dirty="0"/>
              <a:t> </a:t>
            </a:r>
            <a:r>
              <a:rPr lang="en-US" sz="3600" dirty="0" err="1"/>
              <a:t>nhiên</a:t>
            </a:r>
            <a:endParaRPr lang="en-US" sz="3600" dirty="0"/>
          </a:p>
          <a:p>
            <a:r>
              <a:rPr lang="en-US" sz="3600" dirty="0"/>
              <a:t>- </a:t>
            </a:r>
            <a:r>
              <a:rPr lang="en-US" sz="3600" dirty="0" err="1"/>
              <a:t>Trồng</a:t>
            </a:r>
            <a:r>
              <a:rPr lang="en-US" sz="3600" dirty="0"/>
              <a:t> </a:t>
            </a:r>
            <a:r>
              <a:rPr lang="en-US" sz="3600" dirty="0" err="1"/>
              <a:t>cây</a:t>
            </a:r>
            <a:r>
              <a:rPr lang="en-US" sz="3600" dirty="0"/>
              <a:t> </a:t>
            </a:r>
            <a:r>
              <a:rPr lang="en-US" sz="3600" dirty="0" err="1"/>
              <a:t>xanh</a:t>
            </a:r>
            <a:endParaRPr lang="en-US" sz="3600" dirty="0"/>
          </a:p>
        </p:txBody>
      </p:sp>
    </p:spTree>
    <p:extLst>
      <p:ext uri="{BB962C8B-B14F-4D97-AF65-F5344CB8AC3E}">
        <p14:creationId xmlns:p14="http://schemas.microsoft.com/office/powerpoint/2010/main" val="1112549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26" t="15686" r="36336" b="23529"/>
          <a:stretch/>
        </p:blipFill>
        <p:spPr bwMode="auto">
          <a:xfrm>
            <a:off x="5127811" y="0"/>
            <a:ext cx="3765176" cy="4446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18">
            <a:extLst>
              <a:ext uri="{FF2B5EF4-FFF2-40B4-BE49-F238E27FC236}">
                <a16:creationId xmlns:a16="http://schemas.microsoft.com/office/drawing/2014/main" id="{2CBFC378-9B19-4B32-99D0-FB94DF209EE9}"/>
              </a:ext>
            </a:extLst>
          </p:cNvPr>
          <p:cNvSpPr txBox="1"/>
          <p:nvPr/>
        </p:nvSpPr>
        <p:spPr>
          <a:xfrm>
            <a:off x="215152" y="638197"/>
            <a:ext cx="4912659" cy="3170099"/>
          </a:xfrm>
          <a:prstGeom prst="rect">
            <a:avLst/>
          </a:prstGeom>
          <a:noFill/>
        </p:spPr>
        <p:txBody>
          <a:bodyPr wrap="square" rtlCol="0">
            <a:spAutoFit/>
          </a:bodyPr>
          <a:lstStyle/>
          <a:p>
            <a:pPr algn="ctr" defTabSz="914400">
              <a:defRPr/>
            </a:pPr>
            <a:r>
              <a:rPr lang="en-US" altLang="zh-CN" sz="4000" b="1" dirty="0">
                <a:solidFill>
                  <a:srgbClr val="7030A0"/>
                </a:solidFill>
                <a:latin typeface="UTM Avo" pitchFamily="18" charset="0"/>
                <a:ea typeface="仓耳今楷05-6763 W05" panose="02020400000000000000" pitchFamily="18" charset="-122"/>
              </a:rPr>
              <a:t>2. </a:t>
            </a:r>
            <a:r>
              <a:rPr lang="en-US" altLang="zh-CN" sz="4000" b="1" dirty="0" err="1">
                <a:solidFill>
                  <a:srgbClr val="7030A0"/>
                </a:solidFill>
                <a:latin typeface="UTM Avo" pitchFamily="18" charset="0"/>
                <a:ea typeface="仓耳今楷05-6763 W05" panose="02020400000000000000" pitchFamily="18" charset="-122"/>
              </a:rPr>
              <a:t>Nói</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những</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điều</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em</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biết</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về</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một</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người</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bạn</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của</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em</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dựa</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vào</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nội</a:t>
            </a:r>
            <a:r>
              <a:rPr lang="en-US" altLang="zh-CN" sz="4000" b="1" dirty="0">
                <a:solidFill>
                  <a:srgbClr val="7030A0"/>
                </a:solidFill>
                <a:latin typeface="UTM Avo" pitchFamily="18" charset="0"/>
                <a:ea typeface="仓耳今楷05-6763 W05" panose="02020400000000000000" pitchFamily="18" charset="-122"/>
              </a:rPr>
              <a:t> dung </a:t>
            </a:r>
            <a:r>
              <a:rPr lang="en-US" altLang="zh-CN" sz="4000" b="1" dirty="0" err="1">
                <a:solidFill>
                  <a:srgbClr val="7030A0"/>
                </a:solidFill>
                <a:latin typeface="UTM Avo" pitchFamily="18" charset="0"/>
                <a:ea typeface="仓耳今楷05-6763 W05" panose="02020400000000000000" pitchFamily="18" charset="-122"/>
              </a:rPr>
              <a:t>đã</a:t>
            </a:r>
            <a:r>
              <a:rPr lang="en-US" altLang="zh-CN" sz="4000" b="1" dirty="0">
                <a:solidFill>
                  <a:srgbClr val="7030A0"/>
                </a:solidFill>
                <a:latin typeface="UTM Avo" pitchFamily="18" charset="0"/>
                <a:ea typeface="仓耳今楷05-6763 W05" panose="02020400000000000000" pitchFamily="18" charset="-122"/>
              </a:rPr>
              <a:t> </a:t>
            </a:r>
            <a:r>
              <a:rPr lang="en-US" altLang="zh-CN" sz="4000" b="1" dirty="0" err="1">
                <a:solidFill>
                  <a:srgbClr val="7030A0"/>
                </a:solidFill>
                <a:latin typeface="UTM Avo" pitchFamily="18" charset="0"/>
                <a:ea typeface="仓耳今楷05-6763 W05" panose="02020400000000000000" pitchFamily="18" charset="-122"/>
              </a:rPr>
              <a:t>chọn</a:t>
            </a:r>
            <a:r>
              <a:rPr lang="en-US" altLang="zh-CN" sz="4000" b="1" dirty="0">
                <a:solidFill>
                  <a:srgbClr val="7030A0"/>
                </a:solidFill>
                <a:latin typeface="UTM Avo" pitchFamily="18" charset="0"/>
                <a:ea typeface="仓耳今楷05-6763 W05" panose="02020400000000000000" pitchFamily="18" charset="-122"/>
              </a:rPr>
              <a:t>.</a:t>
            </a:r>
            <a:endParaRPr lang="zh-CN" altLang="en-US" sz="4000" b="1" dirty="0">
              <a:solidFill>
                <a:srgbClr val="7030A0"/>
              </a:solidFill>
              <a:latin typeface="UTM Avo" pitchFamily="18" charset="0"/>
              <a:ea typeface="仓耳今楷05-6763 W05" panose="02020400000000000000" pitchFamily="18" charset="-122"/>
            </a:endParaRPr>
          </a:p>
        </p:txBody>
      </p:sp>
    </p:spTree>
    <p:extLst>
      <p:ext uri="{BB962C8B-B14F-4D97-AF65-F5344CB8AC3E}">
        <p14:creationId xmlns:p14="http://schemas.microsoft.com/office/powerpoint/2010/main" val="3805103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1640D-8187-4D68-13A9-9C3C8781C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Rounded Corners 1">
            <a:extLst>
              <a:ext uri="{FF2B5EF4-FFF2-40B4-BE49-F238E27FC236}">
                <a16:creationId xmlns:a16="http://schemas.microsoft.com/office/drawing/2014/main" id="{9490DDE2-2B57-BAD5-AD23-509D06531F02}"/>
              </a:ext>
            </a:extLst>
          </p:cNvPr>
          <p:cNvSpPr/>
          <p:nvPr/>
        </p:nvSpPr>
        <p:spPr>
          <a:xfrm>
            <a:off x="176664" y="1113544"/>
            <a:ext cx="8836090" cy="3820886"/>
          </a:xfrm>
          <a:custGeom>
            <a:avLst/>
            <a:gdLst>
              <a:gd name="connsiteX0" fmla="*/ 0 w 8836090"/>
              <a:gd name="connsiteY0" fmla="*/ 517845 h 3820886"/>
              <a:gd name="connsiteX1" fmla="*/ 517845 w 8836090"/>
              <a:gd name="connsiteY1" fmla="*/ 0 h 3820886"/>
              <a:gd name="connsiteX2" fmla="*/ 8318245 w 8836090"/>
              <a:gd name="connsiteY2" fmla="*/ 0 h 3820886"/>
              <a:gd name="connsiteX3" fmla="*/ 8836090 w 8836090"/>
              <a:gd name="connsiteY3" fmla="*/ 517845 h 3820886"/>
              <a:gd name="connsiteX4" fmla="*/ 8836090 w 8836090"/>
              <a:gd name="connsiteY4" fmla="*/ 3303041 h 3820886"/>
              <a:gd name="connsiteX5" fmla="*/ 8318245 w 8836090"/>
              <a:gd name="connsiteY5" fmla="*/ 3820886 h 3820886"/>
              <a:gd name="connsiteX6" fmla="*/ 517845 w 8836090"/>
              <a:gd name="connsiteY6" fmla="*/ 3820886 h 3820886"/>
              <a:gd name="connsiteX7" fmla="*/ 0 w 8836090"/>
              <a:gd name="connsiteY7" fmla="*/ 3303041 h 3820886"/>
              <a:gd name="connsiteX8" fmla="*/ 0 w 8836090"/>
              <a:gd name="connsiteY8" fmla="*/ 517845 h 382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6090" h="3820886" fill="none" extrusionOk="0">
                <a:moveTo>
                  <a:pt x="0" y="517845"/>
                </a:moveTo>
                <a:cubicBezTo>
                  <a:pt x="1051" y="260302"/>
                  <a:pt x="253793" y="36833"/>
                  <a:pt x="517845" y="0"/>
                </a:cubicBezTo>
                <a:cubicBezTo>
                  <a:pt x="3048696" y="72427"/>
                  <a:pt x="6736538" y="61419"/>
                  <a:pt x="8318245" y="0"/>
                </a:cubicBezTo>
                <a:cubicBezTo>
                  <a:pt x="8603432" y="-5585"/>
                  <a:pt x="8786503" y="216848"/>
                  <a:pt x="8836090" y="517845"/>
                </a:cubicBezTo>
                <a:cubicBezTo>
                  <a:pt x="8936966" y="1132137"/>
                  <a:pt x="8728777" y="2385439"/>
                  <a:pt x="8836090" y="3303041"/>
                </a:cubicBezTo>
                <a:cubicBezTo>
                  <a:pt x="8842545" y="3556277"/>
                  <a:pt x="8585862" y="3800281"/>
                  <a:pt x="8318245" y="3820886"/>
                </a:cubicBezTo>
                <a:cubicBezTo>
                  <a:pt x="6330368" y="3850713"/>
                  <a:pt x="4223252" y="3741580"/>
                  <a:pt x="517845" y="3820886"/>
                </a:cubicBezTo>
                <a:cubicBezTo>
                  <a:pt x="268853" y="3816703"/>
                  <a:pt x="-30776" y="3595125"/>
                  <a:pt x="0" y="3303041"/>
                </a:cubicBezTo>
                <a:cubicBezTo>
                  <a:pt x="50037" y="2517633"/>
                  <a:pt x="770" y="1063667"/>
                  <a:pt x="0" y="517845"/>
                </a:cubicBezTo>
                <a:close/>
              </a:path>
              <a:path w="8836090" h="3820886" stroke="0" extrusionOk="0">
                <a:moveTo>
                  <a:pt x="0" y="517845"/>
                </a:moveTo>
                <a:cubicBezTo>
                  <a:pt x="37235" y="241997"/>
                  <a:pt x="241121" y="19321"/>
                  <a:pt x="517845" y="0"/>
                </a:cubicBezTo>
                <a:cubicBezTo>
                  <a:pt x="2707829" y="123000"/>
                  <a:pt x="6100158" y="-96860"/>
                  <a:pt x="8318245" y="0"/>
                </a:cubicBezTo>
                <a:cubicBezTo>
                  <a:pt x="8598530" y="-4354"/>
                  <a:pt x="8850097" y="203608"/>
                  <a:pt x="8836090" y="517845"/>
                </a:cubicBezTo>
                <a:cubicBezTo>
                  <a:pt x="8839263" y="981362"/>
                  <a:pt x="8930357" y="2306443"/>
                  <a:pt x="8836090" y="3303041"/>
                </a:cubicBezTo>
                <a:cubicBezTo>
                  <a:pt x="8823074" y="3593755"/>
                  <a:pt x="8577889" y="3816573"/>
                  <a:pt x="8318245" y="3820886"/>
                </a:cubicBezTo>
                <a:cubicBezTo>
                  <a:pt x="5502488" y="3660179"/>
                  <a:pt x="3745068" y="3860553"/>
                  <a:pt x="517845" y="3820886"/>
                </a:cubicBezTo>
                <a:cubicBezTo>
                  <a:pt x="201774" y="3814812"/>
                  <a:pt x="-30565" y="3575192"/>
                  <a:pt x="0" y="3303041"/>
                </a:cubicBezTo>
                <a:cubicBezTo>
                  <a:pt x="32216" y="2304831"/>
                  <a:pt x="57206" y="1349072"/>
                  <a:pt x="0" y="51784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defRPr/>
            </a:pPr>
            <a:r>
              <a:rPr lang="en-US" sz="2100" dirty="0" err="1">
                <a:solidFill>
                  <a:prstClr val="black"/>
                </a:solidFill>
                <a:latin typeface="Calibri" panose="020F0502020204030204"/>
              </a:rPr>
              <a:t>Nói</a:t>
            </a:r>
            <a:r>
              <a:rPr lang="en-US" sz="2100" dirty="0">
                <a:solidFill>
                  <a:prstClr val="black"/>
                </a:solidFill>
                <a:latin typeface="Calibri" panose="020F0502020204030204"/>
              </a:rPr>
              <a:t> đ</a:t>
            </a:r>
            <a:r>
              <a:rPr lang="vi-VN" sz="2100" dirty="0">
                <a:solidFill>
                  <a:prstClr val="black"/>
                </a:solidFill>
                <a:latin typeface="Calibri" panose="020F0502020204030204"/>
              </a:rPr>
              <a:t>ượ</a:t>
            </a:r>
            <a:r>
              <a:rPr lang="en-US" sz="2100" dirty="0">
                <a:solidFill>
                  <a:prstClr val="black"/>
                </a:solidFill>
                <a:latin typeface="Calibri" panose="020F0502020204030204"/>
              </a:rPr>
              <a:t>c </a:t>
            </a:r>
            <a:r>
              <a:rPr lang="en-US" sz="2100" dirty="0" err="1">
                <a:solidFill>
                  <a:prstClr val="black"/>
                </a:solidFill>
                <a:latin typeface="Calibri" panose="020F0502020204030204"/>
              </a:rPr>
              <a:t>các</a:t>
            </a:r>
            <a:r>
              <a:rPr lang="en-US" sz="2100" dirty="0">
                <a:solidFill>
                  <a:prstClr val="black"/>
                </a:solidFill>
                <a:latin typeface="Calibri" panose="020F0502020204030204"/>
              </a:rPr>
              <a:t> </a:t>
            </a:r>
            <a:r>
              <a:rPr lang="en-US" sz="2100" dirty="0" err="1">
                <a:solidFill>
                  <a:prstClr val="black"/>
                </a:solidFill>
                <a:latin typeface="Calibri" panose="020F0502020204030204"/>
              </a:rPr>
              <a:t>nội</a:t>
            </a:r>
            <a:r>
              <a:rPr lang="en-US" sz="2100" dirty="0">
                <a:solidFill>
                  <a:prstClr val="black"/>
                </a:solidFill>
                <a:latin typeface="Calibri" panose="020F0502020204030204"/>
              </a:rPr>
              <a:t> dung </a:t>
            </a:r>
            <a:r>
              <a:rPr lang="en-US" sz="2100" dirty="0" err="1">
                <a:solidFill>
                  <a:prstClr val="black"/>
                </a:solidFill>
                <a:latin typeface="Calibri" panose="020F0502020204030204"/>
              </a:rPr>
              <a:t>chính</a:t>
            </a:r>
            <a:r>
              <a:rPr lang="en-US" sz="2100" dirty="0">
                <a:solidFill>
                  <a:prstClr val="black"/>
                </a:solidFill>
                <a:latin typeface="Calibri" panose="020F0502020204030204"/>
              </a:rPr>
              <a:t> </a:t>
            </a:r>
            <a:r>
              <a:rPr lang="en-US" sz="2100" dirty="0" err="1">
                <a:solidFill>
                  <a:prstClr val="black"/>
                </a:solidFill>
                <a:latin typeface="Calibri" panose="020F0502020204030204"/>
              </a:rPr>
              <a:t>của</a:t>
            </a:r>
            <a:r>
              <a:rPr lang="en-US" sz="2100" dirty="0">
                <a:solidFill>
                  <a:prstClr val="black"/>
                </a:solidFill>
                <a:latin typeface="Calibri" panose="020F0502020204030204"/>
              </a:rPr>
              <a:t> </a:t>
            </a:r>
            <a:r>
              <a:rPr lang="en-US" sz="2100" dirty="0" err="1">
                <a:solidFill>
                  <a:prstClr val="black"/>
                </a:solidFill>
                <a:latin typeface="Calibri" panose="020F0502020204030204"/>
              </a:rPr>
              <a:t>một</a:t>
            </a:r>
            <a:r>
              <a:rPr lang="en-US" sz="2100" dirty="0">
                <a:solidFill>
                  <a:prstClr val="black"/>
                </a:solidFill>
                <a:latin typeface="Calibri" panose="020F0502020204030204"/>
              </a:rPr>
              <a:t> </a:t>
            </a:r>
            <a:r>
              <a:rPr lang="en-US" sz="2100" dirty="0" err="1">
                <a:solidFill>
                  <a:prstClr val="black"/>
                </a:solidFill>
                <a:latin typeface="Calibri" panose="020F0502020204030204"/>
              </a:rPr>
              <a:t>bức</a:t>
            </a:r>
            <a:r>
              <a:rPr lang="en-US" sz="2100" dirty="0">
                <a:solidFill>
                  <a:prstClr val="black"/>
                </a:solidFill>
                <a:latin typeface="Calibri" panose="020F0502020204030204"/>
              </a:rPr>
              <a:t> </a:t>
            </a:r>
            <a:r>
              <a:rPr lang="en-US" sz="2100" dirty="0" err="1">
                <a:solidFill>
                  <a:prstClr val="black"/>
                </a:solidFill>
                <a:latin typeface="Calibri" panose="020F0502020204030204"/>
              </a:rPr>
              <a:t>th</a:t>
            </a:r>
            <a:r>
              <a:rPr lang="vi-VN" sz="2100" dirty="0">
                <a:solidFill>
                  <a:prstClr val="black"/>
                </a:solidFill>
                <a:latin typeface="Calibri" panose="020F0502020204030204"/>
              </a:rPr>
              <a:t>ư</a:t>
            </a:r>
            <a:r>
              <a:rPr lang="en-US" sz="2100" dirty="0">
                <a:solidFill>
                  <a:prstClr val="black"/>
                </a:solidFill>
                <a:latin typeface="Calibri" panose="020F0502020204030204"/>
              </a:rPr>
              <a:t> </a:t>
            </a:r>
            <a:r>
              <a:rPr lang="en-US" sz="2100" dirty="0" err="1">
                <a:solidFill>
                  <a:prstClr val="black"/>
                </a:solidFill>
                <a:latin typeface="Calibri" panose="020F0502020204030204"/>
              </a:rPr>
              <a:t>theo</a:t>
            </a:r>
            <a:r>
              <a:rPr lang="en-US" sz="2100" dirty="0">
                <a:solidFill>
                  <a:prstClr val="black"/>
                </a:solidFill>
                <a:latin typeface="Calibri" panose="020F0502020204030204"/>
              </a:rPr>
              <a:t> </a:t>
            </a:r>
            <a:r>
              <a:rPr lang="en-US" sz="2100" dirty="0" err="1">
                <a:solidFill>
                  <a:prstClr val="black"/>
                </a:solidFill>
                <a:latin typeface="Calibri" panose="020F0502020204030204"/>
              </a:rPr>
              <a:t>gợi</a:t>
            </a:r>
            <a:r>
              <a:rPr lang="en-US" sz="2100" dirty="0">
                <a:solidFill>
                  <a:prstClr val="black"/>
                </a:solidFill>
                <a:latin typeface="Calibri" panose="020F0502020204030204"/>
              </a:rPr>
              <a:t> ý.</a:t>
            </a:r>
          </a:p>
          <a:p>
            <a:pPr marL="342900" algn="just">
              <a:spcBef>
                <a:spcPts val="900"/>
              </a:spcBef>
              <a:defRPr/>
            </a:pPr>
            <a:r>
              <a:rPr lang="en-US" sz="2100" dirty="0" err="1">
                <a:solidFill>
                  <a:prstClr val="black"/>
                </a:solidFill>
                <a:latin typeface="Calibri" panose="020F0502020204030204"/>
              </a:rPr>
              <a:t>Viết</a:t>
            </a:r>
            <a:r>
              <a:rPr lang="en-US" sz="2100" dirty="0">
                <a:solidFill>
                  <a:prstClr val="black"/>
                </a:solidFill>
                <a:latin typeface="Calibri" panose="020F0502020204030204"/>
              </a:rPr>
              <a:t> đ</a:t>
            </a:r>
            <a:r>
              <a:rPr lang="vi-VN" sz="2100" dirty="0">
                <a:solidFill>
                  <a:prstClr val="black"/>
                </a:solidFill>
                <a:latin typeface="Calibri" panose="020F0502020204030204"/>
              </a:rPr>
              <a:t>ượ</a:t>
            </a:r>
            <a:r>
              <a:rPr lang="en-US" sz="2100" dirty="0">
                <a:solidFill>
                  <a:prstClr val="black"/>
                </a:solidFill>
                <a:latin typeface="Calibri" panose="020F0502020204030204"/>
              </a:rPr>
              <a:t>c </a:t>
            </a:r>
            <a:r>
              <a:rPr lang="en-US" sz="2100" dirty="0" err="1">
                <a:solidFill>
                  <a:prstClr val="black"/>
                </a:solidFill>
                <a:latin typeface="Calibri" panose="020F0502020204030204"/>
              </a:rPr>
              <a:t>bức</a:t>
            </a:r>
            <a:r>
              <a:rPr lang="en-US" sz="2100" dirty="0">
                <a:solidFill>
                  <a:prstClr val="black"/>
                </a:solidFill>
                <a:latin typeface="Calibri" panose="020F0502020204030204"/>
              </a:rPr>
              <a:t> </a:t>
            </a:r>
            <a:r>
              <a:rPr lang="en-US" sz="2100" dirty="0" err="1">
                <a:solidFill>
                  <a:prstClr val="black"/>
                </a:solidFill>
                <a:latin typeface="Calibri" panose="020F0502020204030204"/>
              </a:rPr>
              <a:t>th</a:t>
            </a:r>
            <a:r>
              <a:rPr lang="vi-VN" sz="2100" dirty="0">
                <a:solidFill>
                  <a:prstClr val="black"/>
                </a:solidFill>
                <a:latin typeface="Calibri" panose="020F0502020204030204"/>
              </a:rPr>
              <a:t>ư</a:t>
            </a:r>
            <a:r>
              <a:rPr lang="en-US" sz="2100" dirty="0">
                <a:solidFill>
                  <a:prstClr val="black"/>
                </a:solidFill>
                <a:latin typeface="Calibri" panose="020F0502020204030204"/>
              </a:rPr>
              <a:t> </a:t>
            </a:r>
            <a:r>
              <a:rPr lang="en-US" sz="2100" dirty="0" err="1">
                <a:solidFill>
                  <a:prstClr val="black"/>
                </a:solidFill>
                <a:latin typeface="Calibri" panose="020F0502020204030204"/>
              </a:rPr>
              <a:t>ngắn</a:t>
            </a:r>
            <a:r>
              <a:rPr lang="en-US" sz="2100" dirty="0">
                <a:solidFill>
                  <a:prstClr val="black"/>
                </a:solidFill>
                <a:latin typeface="Calibri" panose="020F0502020204030204"/>
              </a:rPr>
              <a:t> </a:t>
            </a:r>
            <a:r>
              <a:rPr lang="en-US" sz="2100" dirty="0" err="1">
                <a:solidFill>
                  <a:prstClr val="black"/>
                </a:solidFill>
                <a:latin typeface="Calibri" panose="020F0502020204030204"/>
              </a:rPr>
              <a:t>cho</a:t>
            </a:r>
            <a:r>
              <a:rPr lang="en-US" sz="2100" dirty="0">
                <a:solidFill>
                  <a:prstClr val="black"/>
                </a:solidFill>
                <a:latin typeface="Calibri" panose="020F0502020204030204"/>
              </a:rPr>
              <a:t> </a:t>
            </a:r>
            <a:r>
              <a:rPr lang="en-US" sz="2100" dirty="0" err="1">
                <a:solidFill>
                  <a:prstClr val="black"/>
                </a:solidFill>
                <a:latin typeface="Calibri" panose="020F0502020204030204"/>
              </a:rPr>
              <a:t>bạn</a:t>
            </a:r>
            <a:r>
              <a:rPr lang="en-US" sz="2100" dirty="0">
                <a:solidFill>
                  <a:prstClr val="black"/>
                </a:solidFill>
                <a:latin typeface="Calibri" panose="020F0502020204030204"/>
              </a:rPr>
              <a:t> </a:t>
            </a:r>
            <a:r>
              <a:rPr lang="en-US" sz="2100" dirty="0" err="1">
                <a:solidFill>
                  <a:prstClr val="black"/>
                </a:solidFill>
                <a:latin typeface="Calibri" panose="020F0502020204030204"/>
              </a:rPr>
              <a:t>để</a:t>
            </a:r>
            <a:r>
              <a:rPr lang="en-US" sz="2100" dirty="0">
                <a:solidFill>
                  <a:prstClr val="black"/>
                </a:solidFill>
                <a:latin typeface="Calibri" panose="020F0502020204030204"/>
              </a:rPr>
              <a:t> </a:t>
            </a:r>
            <a:r>
              <a:rPr lang="en-US" sz="2100" dirty="0" err="1">
                <a:solidFill>
                  <a:prstClr val="black"/>
                </a:solidFill>
                <a:latin typeface="Calibri" panose="020F0502020204030204"/>
              </a:rPr>
              <a:t>hỏi</a:t>
            </a:r>
            <a:r>
              <a:rPr lang="en-US" sz="2100" dirty="0">
                <a:solidFill>
                  <a:prstClr val="black"/>
                </a:solidFill>
                <a:latin typeface="Calibri" panose="020F0502020204030204"/>
              </a:rPr>
              <a:t> </a:t>
            </a:r>
            <a:r>
              <a:rPr lang="en-US" sz="2100" dirty="0" err="1">
                <a:solidFill>
                  <a:prstClr val="black"/>
                </a:solidFill>
                <a:latin typeface="Calibri" panose="020F0502020204030204"/>
              </a:rPr>
              <a:t>thăm</a:t>
            </a:r>
            <a:r>
              <a:rPr lang="en-US" sz="2100" dirty="0">
                <a:solidFill>
                  <a:prstClr val="black"/>
                </a:solidFill>
                <a:latin typeface="Calibri" panose="020F0502020204030204"/>
              </a:rPr>
              <a:t> </a:t>
            </a:r>
            <a:r>
              <a:rPr lang="en-US" sz="2100" dirty="0" err="1">
                <a:solidFill>
                  <a:prstClr val="black"/>
                </a:solidFill>
                <a:latin typeface="Calibri" panose="020F0502020204030204"/>
              </a:rPr>
              <a:t>và</a:t>
            </a:r>
            <a:r>
              <a:rPr lang="en-US" sz="2100" dirty="0">
                <a:solidFill>
                  <a:prstClr val="black"/>
                </a:solidFill>
                <a:latin typeface="Calibri" panose="020F0502020204030204"/>
              </a:rPr>
              <a:t> </a:t>
            </a:r>
            <a:r>
              <a:rPr lang="en-US" sz="2100" dirty="0" err="1">
                <a:solidFill>
                  <a:prstClr val="black"/>
                </a:solidFill>
                <a:latin typeface="Calibri" panose="020F0502020204030204"/>
              </a:rPr>
              <a:t>kể</a:t>
            </a:r>
            <a:r>
              <a:rPr lang="en-US" sz="2100" dirty="0">
                <a:solidFill>
                  <a:prstClr val="black"/>
                </a:solidFill>
                <a:latin typeface="Calibri" panose="020F0502020204030204"/>
              </a:rPr>
              <a:t> </a:t>
            </a:r>
            <a:r>
              <a:rPr lang="en-US" sz="2100" dirty="0" err="1">
                <a:solidFill>
                  <a:prstClr val="black"/>
                </a:solidFill>
                <a:latin typeface="Calibri" panose="020F0502020204030204"/>
              </a:rPr>
              <a:t>về</a:t>
            </a:r>
            <a:r>
              <a:rPr lang="en-US" sz="2100" dirty="0">
                <a:solidFill>
                  <a:prstClr val="black"/>
                </a:solidFill>
                <a:latin typeface="Calibri" panose="020F0502020204030204"/>
              </a:rPr>
              <a:t> </a:t>
            </a:r>
            <a:r>
              <a:rPr lang="en-US" sz="2100" dirty="0" err="1">
                <a:solidFill>
                  <a:prstClr val="black"/>
                </a:solidFill>
                <a:latin typeface="Calibri" panose="020F0502020204030204"/>
              </a:rPr>
              <a:t>việc</a:t>
            </a:r>
            <a:r>
              <a:rPr lang="en-US" sz="2100" dirty="0">
                <a:solidFill>
                  <a:prstClr val="black"/>
                </a:solidFill>
                <a:latin typeface="Calibri" panose="020F0502020204030204"/>
              </a:rPr>
              <a:t> </a:t>
            </a:r>
            <a:r>
              <a:rPr lang="en-US" sz="2100" dirty="0" err="1">
                <a:solidFill>
                  <a:prstClr val="black"/>
                </a:solidFill>
                <a:latin typeface="Calibri" panose="020F0502020204030204"/>
              </a:rPr>
              <a:t>học</a:t>
            </a:r>
            <a:r>
              <a:rPr lang="en-US" sz="2100" dirty="0">
                <a:solidFill>
                  <a:prstClr val="black"/>
                </a:solidFill>
                <a:latin typeface="Calibri" panose="020F0502020204030204"/>
              </a:rPr>
              <a:t> </a:t>
            </a:r>
            <a:r>
              <a:rPr lang="en-US" sz="2100" dirty="0" err="1">
                <a:solidFill>
                  <a:prstClr val="black"/>
                </a:solidFill>
                <a:latin typeface="Calibri" panose="020F0502020204030204"/>
              </a:rPr>
              <a:t>tập</a:t>
            </a:r>
            <a:r>
              <a:rPr lang="en-US" sz="2100" dirty="0">
                <a:solidFill>
                  <a:prstClr val="black"/>
                </a:solidFill>
                <a:latin typeface="Calibri" panose="020F0502020204030204"/>
              </a:rPr>
              <a:t> </a:t>
            </a:r>
            <a:r>
              <a:rPr lang="en-US" sz="2100" dirty="0" err="1">
                <a:solidFill>
                  <a:prstClr val="black"/>
                </a:solidFill>
                <a:latin typeface="Calibri" panose="020F0502020204030204"/>
              </a:rPr>
              <a:t>của</a:t>
            </a:r>
            <a:r>
              <a:rPr lang="en-US" sz="2100" dirty="0">
                <a:solidFill>
                  <a:prstClr val="black"/>
                </a:solidFill>
                <a:latin typeface="Calibri" panose="020F0502020204030204"/>
              </a:rPr>
              <a:t> </a:t>
            </a:r>
            <a:r>
              <a:rPr lang="en-US" sz="2100" dirty="0" err="1">
                <a:solidFill>
                  <a:prstClr val="black"/>
                </a:solidFill>
                <a:latin typeface="Calibri" panose="020F0502020204030204"/>
              </a:rPr>
              <a:t>em</a:t>
            </a:r>
            <a:r>
              <a:rPr lang="en-US" sz="2100" dirty="0">
                <a:solidFill>
                  <a:prstClr val="black"/>
                </a:solidFill>
                <a:latin typeface="Calibri" panose="020F0502020204030204"/>
              </a:rPr>
              <a:t>.</a:t>
            </a:r>
          </a:p>
          <a:p>
            <a:pPr marL="342900" algn="just">
              <a:spcBef>
                <a:spcPts val="900"/>
              </a:spcBef>
              <a:defRPr/>
            </a:pPr>
            <a:r>
              <a:rPr lang="en-US" sz="2100" dirty="0" err="1">
                <a:solidFill>
                  <a:prstClr val="black"/>
                </a:solidFill>
                <a:latin typeface="Calibri" panose="020F0502020204030204"/>
              </a:rPr>
              <a:t>Dựa</a:t>
            </a:r>
            <a:r>
              <a:rPr lang="en-US" sz="2100" dirty="0">
                <a:solidFill>
                  <a:prstClr val="black"/>
                </a:solidFill>
                <a:latin typeface="Calibri" panose="020F0502020204030204"/>
              </a:rPr>
              <a:t> </a:t>
            </a:r>
            <a:r>
              <a:rPr lang="en-US" sz="2100" dirty="0" err="1">
                <a:solidFill>
                  <a:prstClr val="black"/>
                </a:solidFill>
                <a:latin typeface="Calibri" panose="020F0502020204030204"/>
              </a:rPr>
              <a:t>vào</a:t>
            </a:r>
            <a:r>
              <a:rPr lang="en-US" sz="2100" dirty="0">
                <a:solidFill>
                  <a:prstClr val="black"/>
                </a:solidFill>
                <a:latin typeface="Calibri" panose="020F0502020204030204"/>
              </a:rPr>
              <a:t> </a:t>
            </a:r>
            <a:r>
              <a:rPr lang="en-US" sz="2100" dirty="0" err="1">
                <a:solidFill>
                  <a:prstClr val="black"/>
                </a:solidFill>
                <a:latin typeface="Calibri" panose="020F0502020204030204"/>
              </a:rPr>
              <a:t>những</a:t>
            </a:r>
            <a:r>
              <a:rPr lang="en-US" sz="2100" dirty="0">
                <a:solidFill>
                  <a:prstClr val="black"/>
                </a:solidFill>
                <a:latin typeface="Calibri" panose="020F0502020204030204"/>
              </a:rPr>
              <a:t> </a:t>
            </a:r>
            <a:r>
              <a:rPr lang="en-US" sz="2100" dirty="0" err="1">
                <a:solidFill>
                  <a:prstClr val="black"/>
                </a:solidFill>
                <a:latin typeface="Calibri" panose="020F0502020204030204"/>
              </a:rPr>
              <a:t>đặc</a:t>
            </a:r>
            <a:r>
              <a:rPr lang="en-US" sz="2100" dirty="0">
                <a:solidFill>
                  <a:prstClr val="black"/>
                </a:solidFill>
                <a:latin typeface="Calibri" panose="020F0502020204030204"/>
              </a:rPr>
              <a:t> </a:t>
            </a:r>
            <a:r>
              <a:rPr lang="en-US" sz="2100" dirty="0" err="1">
                <a:solidFill>
                  <a:prstClr val="black"/>
                </a:solidFill>
                <a:latin typeface="Calibri" panose="020F0502020204030204"/>
              </a:rPr>
              <a:t>điểm</a:t>
            </a:r>
            <a:r>
              <a:rPr lang="en-US" sz="2100" dirty="0">
                <a:solidFill>
                  <a:prstClr val="black"/>
                </a:solidFill>
                <a:latin typeface="Calibri" panose="020F0502020204030204"/>
              </a:rPr>
              <a:t>, </a:t>
            </a:r>
            <a:r>
              <a:rPr lang="en-US" sz="2100" dirty="0" err="1">
                <a:solidFill>
                  <a:prstClr val="black"/>
                </a:solidFill>
                <a:latin typeface="Calibri" panose="020F0502020204030204"/>
              </a:rPr>
              <a:t>thói</a:t>
            </a:r>
            <a:r>
              <a:rPr lang="en-US" sz="2100" dirty="0">
                <a:solidFill>
                  <a:prstClr val="black"/>
                </a:solidFill>
                <a:latin typeface="Calibri" panose="020F0502020204030204"/>
              </a:rPr>
              <a:t> </a:t>
            </a:r>
            <a:r>
              <a:rPr lang="en-US" sz="2100" dirty="0" err="1">
                <a:solidFill>
                  <a:prstClr val="black"/>
                </a:solidFill>
                <a:latin typeface="Calibri" panose="020F0502020204030204"/>
              </a:rPr>
              <a:t>quen</a:t>
            </a:r>
            <a:r>
              <a:rPr lang="en-US" sz="2100" dirty="0">
                <a:solidFill>
                  <a:prstClr val="black"/>
                </a:solidFill>
                <a:latin typeface="Calibri" panose="020F0502020204030204"/>
              </a:rPr>
              <a:t>, </a:t>
            </a:r>
            <a:r>
              <a:rPr lang="en-US" sz="2100" dirty="0" err="1">
                <a:solidFill>
                  <a:prstClr val="black"/>
                </a:solidFill>
                <a:latin typeface="Calibri" panose="020F0502020204030204"/>
              </a:rPr>
              <a:t>sở</a:t>
            </a:r>
            <a:r>
              <a:rPr lang="en-US" sz="2100" dirty="0">
                <a:solidFill>
                  <a:prstClr val="black"/>
                </a:solidFill>
                <a:latin typeface="Calibri" panose="020F0502020204030204"/>
              </a:rPr>
              <a:t> </a:t>
            </a:r>
            <a:r>
              <a:rPr lang="en-US" sz="2100" dirty="0" err="1">
                <a:solidFill>
                  <a:prstClr val="black"/>
                </a:solidFill>
                <a:latin typeface="Calibri" panose="020F0502020204030204"/>
              </a:rPr>
              <a:t>thích</a:t>
            </a:r>
            <a:r>
              <a:rPr lang="en-US" sz="2100" dirty="0">
                <a:solidFill>
                  <a:prstClr val="black"/>
                </a:solidFill>
                <a:latin typeface="Calibri" panose="020F0502020204030204"/>
              </a:rPr>
              <a:t> </a:t>
            </a:r>
            <a:r>
              <a:rPr lang="en-US" sz="2100" dirty="0" err="1">
                <a:solidFill>
                  <a:prstClr val="black"/>
                </a:solidFill>
                <a:latin typeface="Calibri" panose="020F0502020204030204"/>
              </a:rPr>
              <a:t>của</a:t>
            </a:r>
            <a:r>
              <a:rPr lang="en-US" sz="2100" dirty="0">
                <a:solidFill>
                  <a:prstClr val="black"/>
                </a:solidFill>
                <a:latin typeface="Calibri" panose="020F0502020204030204"/>
              </a:rPr>
              <a:t> </a:t>
            </a:r>
            <a:r>
              <a:rPr lang="en-US" sz="2100" dirty="0" err="1">
                <a:solidFill>
                  <a:prstClr val="black"/>
                </a:solidFill>
                <a:latin typeface="Calibri" panose="020F0502020204030204"/>
              </a:rPr>
              <a:t>bạn</a:t>
            </a:r>
            <a:r>
              <a:rPr lang="en-US" sz="2100" dirty="0">
                <a:solidFill>
                  <a:prstClr val="black"/>
                </a:solidFill>
                <a:latin typeface="Calibri" panose="020F0502020204030204"/>
              </a:rPr>
              <a:t>, </a:t>
            </a:r>
            <a:r>
              <a:rPr lang="en-US" sz="2100" dirty="0" err="1">
                <a:solidFill>
                  <a:prstClr val="black"/>
                </a:solidFill>
                <a:latin typeface="Calibri" panose="020F0502020204030204"/>
              </a:rPr>
              <a:t>nói</a:t>
            </a:r>
            <a:r>
              <a:rPr lang="en-US" sz="2100" dirty="0">
                <a:solidFill>
                  <a:prstClr val="black"/>
                </a:solidFill>
                <a:latin typeface="Calibri" panose="020F0502020204030204"/>
              </a:rPr>
              <a:t> đ</a:t>
            </a:r>
            <a:r>
              <a:rPr lang="vi-VN" sz="2100" dirty="0">
                <a:solidFill>
                  <a:prstClr val="black"/>
                </a:solidFill>
                <a:latin typeface="Calibri" panose="020F0502020204030204"/>
              </a:rPr>
              <a:t>ượ</a:t>
            </a:r>
            <a:r>
              <a:rPr lang="en-US" sz="2100" dirty="0">
                <a:solidFill>
                  <a:prstClr val="black"/>
                </a:solidFill>
                <a:latin typeface="Calibri" panose="020F0502020204030204"/>
              </a:rPr>
              <a:t>c 2 </a:t>
            </a:r>
            <a:r>
              <a:rPr lang="en-US" sz="2100" dirty="0" err="1">
                <a:solidFill>
                  <a:prstClr val="black"/>
                </a:solidFill>
                <a:latin typeface="Calibri" panose="020F0502020204030204"/>
              </a:rPr>
              <a:t>đến</a:t>
            </a:r>
            <a:r>
              <a:rPr lang="en-US" sz="2100" dirty="0">
                <a:solidFill>
                  <a:prstClr val="black"/>
                </a:solidFill>
                <a:latin typeface="Calibri" panose="020F0502020204030204"/>
              </a:rPr>
              <a:t> 3 </a:t>
            </a:r>
            <a:r>
              <a:rPr lang="en-US" sz="2100" dirty="0" err="1">
                <a:solidFill>
                  <a:prstClr val="black"/>
                </a:solidFill>
                <a:latin typeface="Calibri" panose="020F0502020204030204"/>
              </a:rPr>
              <a:t>câu</a:t>
            </a:r>
            <a:r>
              <a:rPr lang="en-US" sz="2100" dirty="0">
                <a:solidFill>
                  <a:prstClr val="black"/>
                </a:solidFill>
                <a:latin typeface="Calibri" panose="020F0502020204030204"/>
              </a:rPr>
              <a:t> </a:t>
            </a:r>
            <a:r>
              <a:rPr lang="en-US" sz="2100" dirty="0" err="1">
                <a:solidFill>
                  <a:prstClr val="black"/>
                </a:solidFill>
                <a:latin typeface="Calibri" panose="020F0502020204030204"/>
              </a:rPr>
              <a:t>về</a:t>
            </a:r>
            <a:r>
              <a:rPr lang="en-US" sz="2100" dirty="0">
                <a:solidFill>
                  <a:prstClr val="black"/>
                </a:solidFill>
                <a:latin typeface="Calibri" panose="020F0502020204030204"/>
              </a:rPr>
              <a:t> ng</a:t>
            </a:r>
            <a:r>
              <a:rPr lang="vi-VN" sz="2100" dirty="0">
                <a:solidFill>
                  <a:prstClr val="black"/>
                </a:solidFill>
                <a:latin typeface="Calibri" panose="020F0502020204030204"/>
              </a:rPr>
              <a:t>ười</a:t>
            </a:r>
            <a:r>
              <a:rPr lang="en-US" sz="2100" dirty="0">
                <a:solidFill>
                  <a:prstClr val="black"/>
                </a:solidFill>
                <a:latin typeface="Calibri" panose="020F0502020204030204"/>
              </a:rPr>
              <a:t> </a:t>
            </a:r>
            <a:r>
              <a:rPr lang="en-US" sz="2100" dirty="0" err="1">
                <a:solidFill>
                  <a:prstClr val="black"/>
                </a:solidFill>
                <a:latin typeface="Calibri" panose="020F0502020204030204"/>
              </a:rPr>
              <a:t>bạn</a:t>
            </a:r>
            <a:r>
              <a:rPr lang="en-US" sz="2100" dirty="0">
                <a:solidFill>
                  <a:prstClr val="black"/>
                </a:solidFill>
                <a:latin typeface="Calibri" panose="020F0502020204030204"/>
              </a:rPr>
              <a:t> </a:t>
            </a:r>
            <a:r>
              <a:rPr lang="en-US" sz="2100" dirty="0" err="1">
                <a:solidFill>
                  <a:prstClr val="black"/>
                </a:solidFill>
                <a:latin typeface="Calibri" panose="020F0502020204030204"/>
              </a:rPr>
              <a:t>của</a:t>
            </a:r>
            <a:r>
              <a:rPr lang="en-US" sz="2100" dirty="0">
                <a:solidFill>
                  <a:prstClr val="black"/>
                </a:solidFill>
                <a:latin typeface="Calibri" panose="020F0502020204030204"/>
              </a:rPr>
              <a:t> </a:t>
            </a:r>
            <a:r>
              <a:rPr lang="en-US" sz="2100" dirty="0" err="1">
                <a:solidFill>
                  <a:prstClr val="black"/>
                </a:solidFill>
                <a:latin typeface="Calibri" panose="020F0502020204030204"/>
              </a:rPr>
              <a:t>em</a:t>
            </a:r>
            <a:r>
              <a:rPr lang="en-US" sz="2100" dirty="0">
                <a:solidFill>
                  <a:prstClr val="black"/>
                </a:solidFill>
                <a:latin typeface="Calibri" panose="020F0502020204030204"/>
              </a:rPr>
              <a:t>.</a:t>
            </a:r>
          </a:p>
          <a:p>
            <a:pPr marL="342900" algn="just">
              <a:spcBef>
                <a:spcPts val="900"/>
              </a:spcBef>
              <a:defRPr/>
            </a:pPr>
            <a:r>
              <a:rPr lang="en-US" sz="2100" dirty="0" err="1">
                <a:solidFill>
                  <a:prstClr val="black"/>
                </a:solidFill>
                <a:latin typeface="Calibri" panose="020F0502020204030204"/>
              </a:rPr>
              <a:t>Phát</a:t>
            </a:r>
            <a:r>
              <a:rPr lang="en-US" sz="2100" dirty="0">
                <a:solidFill>
                  <a:prstClr val="black"/>
                </a:solidFill>
                <a:latin typeface="Calibri" panose="020F0502020204030204"/>
              </a:rPr>
              <a:t> </a:t>
            </a:r>
            <a:r>
              <a:rPr lang="en-US" sz="2100" dirty="0" err="1">
                <a:solidFill>
                  <a:prstClr val="black"/>
                </a:solidFill>
                <a:latin typeface="Calibri" panose="020F0502020204030204"/>
              </a:rPr>
              <a:t>triển</a:t>
            </a:r>
            <a:r>
              <a:rPr lang="en-US" sz="2100" dirty="0">
                <a:solidFill>
                  <a:prstClr val="black"/>
                </a:solidFill>
                <a:latin typeface="Calibri" panose="020F0502020204030204"/>
              </a:rPr>
              <a:t> </a:t>
            </a:r>
            <a:r>
              <a:rPr lang="en-US" sz="2100" dirty="0" err="1">
                <a:solidFill>
                  <a:prstClr val="black"/>
                </a:solidFill>
                <a:latin typeface="Calibri" panose="020F0502020204030204"/>
              </a:rPr>
              <a:t>lời</a:t>
            </a:r>
            <a:r>
              <a:rPr lang="en-US" sz="2100" dirty="0">
                <a:solidFill>
                  <a:prstClr val="black"/>
                </a:solidFill>
                <a:latin typeface="Calibri" panose="020F0502020204030204"/>
              </a:rPr>
              <a:t> </a:t>
            </a:r>
            <a:r>
              <a:rPr lang="en-US" sz="2100" dirty="0" err="1">
                <a:solidFill>
                  <a:prstClr val="black"/>
                </a:solidFill>
                <a:latin typeface="Calibri" panose="020F0502020204030204"/>
              </a:rPr>
              <a:t>nói</a:t>
            </a:r>
            <a:r>
              <a:rPr lang="en-US" sz="2100" dirty="0">
                <a:solidFill>
                  <a:prstClr val="black"/>
                </a:solidFill>
                <a:latin typeface="Calibri" panose="020F0502020204030204"/>
              </a:rPr>
              <a:t> </a:t>
            </a:r>
            <a:r>
              <a:rPr lang="en-US" sz="2100" dirty="0" err="1">
                <a:solidFill>
                  <a:prstClr val="black"/>
                </a:solidFill>
                <a:latin typeface="Calibri" panose="020F0502020204030204"/>
              </a:rPr>
              <a:t>phù</a:t>
            </a:r>
            <a:r>
              <a:rPr lang="en-US" sz="2100" dirty="0">
                <a:solidFill>
                  <a:prstClr val="black"/>
                </a:solidFill>
                <a:latin typeface="Calibri" panose="020F0502020204030204"/>
              </a:rPr>
              <a:t> </a:t>
            </a:r>
            <a:r>
              <a:rPr lang="en-US" sz="2100" dirty="0" err="1">
                <a:solidFill>
                  <a:prstClr val="black"/>
                </a:solidFill>
                <a:latin typeface="Calibri" panose="020F0502020204030204"/>
              </a:rPr>
              <a:t>hợp</a:t>
            </a:r>
            <a:r>
              <a:rPr lang="en-US" sz="2100" dirty="0">
                <a:solidFill>
                  <a:prstClr val="black"/>
                </a:solidFill>
                <a:latin typeface="Calibri" panose="020F0502020204030204"/>
              </a:rPr>
              <a:t> </a:t>
            </a:r>
            <a:r>
              <a:rPr lang="en-US" sz="2100" dirty="0" err="1">
                <a:solidFill>
                  <a:prstClr val="black"/>
                </a:solidFill>
                <a:latin typeface="Calibri" panose="020F0502020204030204"/>
              </a:rPr>
              <a:t>với</a:t>
            </a:r>
            <a:r>
              <a:rPr lang="en-US" sz="2100" dirty="0">
                <a:solidFill>
                  <a:prstClr val="black"/>
                </a:solidFill>
                <a:latin typeface="Calibri" panose="020F0502020204030204"/>
              </a:rPr>
              <a:t> </a:t>
            </a:r>
            <a:r>
              <a:rPr lang="en-US" sz="2100" dirty="0" err="1">
                <a:solidFill>
                  <a:prstClr val="black"/>
                </a:solidFill>
                <a:latin typeface="Calibri" panose="020F0502020204030204"/>
              </a:rPr>
              <a:t>tình</a:t>
            </a:r>
            <a:r>
              <a:rPr lang="en-US" sz="2100" dirty="0">
                <a:solidFill>
                  <a:prstClr val="black"/>
                </a:solidFill>
                <a:latin typeface="Calibri" panose="020F0502020204030204"/>
              </a:rPr>
              <a:t> </a:t>
            </a:r>
            <a:r>
              <a:rPr lang="en-US" sz="2100" dirty="0" err="1">
                <a:solidFill>
                  <a:prstClr val="black"/>
                </a:solidFill>
                <a:latin typeface="Calibri" panose="020F0502020204030204"/>
              </a:rPr>
              <a:t>huống</a:t>
            </a:r>
            <a:r>
              <a:rPr lang="en-US" sz="2100" dirty="0">
                <a:solidFill>
                  <a:prstClr val="black"/>
                </a:solidFill>
                <a:latin typeface="Calibri" panose="020F0502020204030204"/>
              </a:rPr>
              <a:t>.</a:t>
            </a:r>
          </a:p>
          <a:p>
            <a:pPr marL="342900" algn="just">
              <a:spcBef>
                <a:spcPts val="900"/>
              </a:spcBef>
              <a:defRPr/>
            </a:pPr>
            <a:endParaRPr lang="en-US" sz="2100" i="1" dirty="0">
              <a:solidFill>
                <a:prstClr val="black"/>
              </a:solidFill>
              <a:latin typeface="Calibri" panose="020F0502020204030204"/>
            </a:endParaRPr>
          </a:p>
        </p:txBody>
      </p:sp>
      <p:sp>
        <p:nvSpPr>
          <p:cNvPr id="5" name="矩形: 圆角 1555">
            <a:extLst>
              <a:ext uri="{FF2B5EF4-FFF2-40B4-BE49-F238E27FC236}">
                <a16:creationId xmlns:a16="http://schemas.microsoft.com/office/drawing/2014/main" id="{3EC24058-3A70-5CDA-5E47-F430DB451011}"/>
              </a:ext>
            </a:extLst>
          </p:cNvPr>
          <p:cNvSpPr/>
          <p:nvPr/>
        </p:nvSpPr>
        <p:spPr>
          <a:xfrm>
            <a:off x="2147012" y="209071"/>
            <a:ext cx="4849977" cy="521348"/>
          </a:xfrm>
          <a:prstGeom prst="roundRect">
            <a:avLst>
              <a:gd name="adj" fmla="val 50000"/>
            </a:avLst>
          </a:prstGeom>
          <a:solidFill>
            <a:srgbClr val="FFE4DD"/>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altLang="zh-CN" sz="3000" b="1" kern="0" dirty="0">
                <a:solidFill>
                  <a:srgbClr val="FF0000"/>
                </a:solidFill>
                <a:latin typeface="Times New Roman" panose="02020603050405020304" pitchFamily="18" charset="0"/>
                <a:ea typeface="inpin heiti" charset="-122"/>
                <a:cs typeface="Times New Roman" panose="02020603050405020304" pitchFamily="18" charset="0"/>
                <a:sym typeface="Arial"/>
              </a:rPr>
              <a:t>TIÊU CHÍ ĐÁNH GIÁ </a:t>
            </a:r>
            <a:endParaRPr lang="zh-CN" altLang="en-US" sz="3000" b="1" kern="0" dirty="0">
              <a:solidFill>
                <a:srgbClr val="FF0000"/>
              </a:solidFill>
              <a:latin typeface="Times New Roman" panose="02020603050405020304" pitchFamily="18" charset="0"/>
              <a:ea typeface="inpin heiti" charset="-122"/>
              <a:cs typeface="Times New Roman" panose="02020603050405020304" pitchFamily="18" charset="0"/>
              <a:sym typeface="Arial"/>
            </a:endParaRPr>
          </a:p>
        </p:txBody>
      </p:sp>
    </p:spTree>
    <p:extLst>
      <p:ext uri="{BB962C8B-B14F-4D97-AF65-F5344CB8AC3E}">
        <p14:creationId xmlns:p14="http://schemas.microsoft.com/office/powerpoint/2010/main" val="304848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A1758-C6BB-2F6F-6C3C-F0D4DFD77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D001F1A4-D0CF-46DF-066F-79CC09C539C6}"/>
              </a:ext>
            </a:extLst>
          </p:cNvPr>
          <p:cNvPicPr>
            <a:picLocks noChangeAspect="1"/>
          </p:cNvPicPr>
          <p:nvPr/>
        </p:nvPicPr>
        <p:blipFill>
          <a:blip r:embed="rId3"/>
          <a:stretch>
            <a:fillRect/>
          </a:stretch>
        </p:blipFill>
        <p:spPr>
          <a:xfrm>
            <a:off x="1719811" y="979053"/>
            <a:ext cx="5704379" cy="3510000"/>
          </a:xfrm>
          <a:prstGeom prst="rect">
            <a:avLst/>
          </a:prstGeom>
          <a:effectLst>
            <a:glow rad="127000">
              <a:srgbClr val="FFA4C9">
                <a:alpha val="70000"/>
              </a:srgbClr>
            </a:glow>
            <a:innerShdw blurRad="114300">
              <a:schemeClr val="bg1"/>
            </a:innerShdw>
          </a:effectLst>
        </p:spPr>
      </p:pic>
      <p:sp>
        <p:nvSpPr>
          <p:cNvPr id="5" name="TextBox 4">
            <a:extLst>
              <a:ext uri="{FF2B5EF4-FFF2-40B4-BE49-F238E27FC236}">
                <a16:creationId xmlns:a16="http://schemas.microsoft.com/office/drawing/2014/main" id="{FBA28DF9-2123-C092-E695-39B7A6827BDC}"/>
              </a:ext>
            </a:extLst>
          </p:cNvPr>
          <p:cNvSpPr txBox="1"/>
          <p:nvPr/>
        </p:nvSpPr>
        <p:spPr>
          <a:xfrm>
            <a:off x="1196623" y="1664876"/>
            <a:ext cx="5967936" cy="3323987"/>
          </a:xfrm>
          <a:prstGeom prst="rect">
            <a:avLst/>
          </a:prstGeom>
          <a:noFill/>
        </p:spPr>
        <p:txBody>
          <a:bodyPr wrap="square">
            <a:spAutoFit/>
          </a:bodyPr>
          <a:lstStyle/>
          <a:p>
            <a:pPr marL="428625" indent="-428625" algn="ctr">
              <a:buFontTx/>
              <a:buChar char="-"/>
              <a:defRPr/>
            </a:pP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a:t>
            </a:r>
            <a:r>
              <a:rPr lang="vi-VN"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ườ</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28625" indent="-428625" algn="ctr">
              <a:buFontTx/>
              <a:buChar char="-"/>
              <a:defRPr/>
            </a:pP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Mái</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ấm</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defRPr/>
            </a:pP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Ông</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ngoại</a:t>
            </a:r>
            <a:r>
              <a:rPr lang="en-US" sz="3000" b="1" dirty="0">
                <a:ln>
                  <a:solidFill>
                    <a:prstClr val="white"/>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defRPr/>
            </a:pPr>
            <a:endParaRPr lang="en-US" sz="3000" b="1" dirty="0">
              <a:ln>
                <a:solidFill>
                  <a:prstClr val="white"/>
                </a:solidFill>
              </a:ln>
              <a:solidFill>
                <a:srgbClr val="FF3F6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28625" indent="-428625" algn="ctr">
              <a:buFontTx/>
              <a:buChar char="-"/>
              <a:defRPr/>
            </a:pPr>
            <a:endParaRPr lang="en-US" sz="3000" b="1" dirty="0">
              <a:ln>
                <a:solidFill>
                  <a:prstClr val="white"/>
                </a:solidFill>
              </a:ln>
              <a:solidFill>
                <a:srgbClr val="FF3F6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C169038-5775-CE11-A911-697247F6A5D3}"/>
              </a:ext>
            </a:extLst>
          </p:cNvPr>
          <p:cNvSpPr txBox="1"/>
          <p:nvPr/>
        </p:nvSpPr>
        <p:spPr>
          <a:xfrm>
            <a:off x="2088445" y="324606"/>
            <a:ext cx="4248926" cy="1015663"/>
          </a:xfrm>
          <a:prstGeom prst="rect">
            <a:avLst/>
          </a:prstGeom>
          <a:noFill/>
        </p:spPr>
        <p:txBody>
          <a:bodyPr wrap="square" rtlCol="0">
            <a:spAutoFit/>
          </a:bodyPr>
          <a:lstStyle/>
          <a:p>
            <a:pPr algn="ctr">
              <a:buClr>
                <a:srgbClr val="000000"/>
              </a:buClr>
              <a:defRPr/>
            </a:pPr>
            <a:r>
              <a:rPr lang="en-US" sz="6000" kern="0" dirty="0">
                <a:ln>
                  <a:solidFill>
                    <a:prstClr val="white"/>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DẶN DÒ</a:t>
            </a:r>
          </a:p>
        </p:txBody>
      </p:sp>
    </p:spTree>
    <p:extLst>
      <p:ext uri="{BB962C8B-B14F-4D97-AF65-F5344CB8AC3E}">
        <p14:creationId xmlns:p14="http://schemas.microsoft.com/office/powerpoint/2010/main" val="37158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750"/>
                                        <p:tgtEl>
                                          <p:spTgt spid="3"/>
                                        </p:tgtEl>
                                      </p:cBhvr>
                                    </p:animEffect>
                                  </p:childTnLst>
                                </p:cTn>
                              </p:par>
                              <p:par>
                                <p:cTn id="8" presetID="20" presetClass="entr" presetSubtype="0" fill="hold" grpId="0" nodeType="withEffect">
                                  <p:stCondLst>
                                    <p:cond delay="125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750"/>
                                        <p:tgtEl>
                                          <p:spTgt spid="6"/>
                                        </p:tgtEl>
                                      </p:cBhvr>
                                    </p:animEffect>
                                  </p:childTnLst>
                                </p:cTn>
                              </p:par>
                              <p:par>
                                <p:cTn id="11" presetID="32" presetClass="emph" presetSubtype="0" repeatCount="indefinite" fill="hold" grpId="1" nodeType="withEffect">
                                  <p:stCondLst>
                                    <p:cond delay="125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6" descr="❤ Bed Bugs &amp; Beyond | Animation For Babies | BabyBus - video Dailymotion">
            <a:extLst>
              <a:ext uri="{FF2B5EF4-FFF2-40B4-BE49-F238E27FC236}">
                <a16:creationId xmlns:a16="http://schemas.microsoft.com/office/drawing/2014/main" id="{D00AA4A9-C988-4A25-9BDD-C188E8F17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865"/>
            <a:ext cx="9144000" cy="523936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119936" y="88494"/>
            <a:ext cx="4803157" cy="2884051"/>
            <a:chOff x="3665215" y="980369"/>
            <a:chExt cx="4686676" cy="2814110"/>
          </a:xfrm>
        </p:grpSpPr>
        <p:sp>
          <p:nvSpPr>
            <p:cNvPr id="24" name="Freeform: Shape 23">
              <a:extLst>
                <a:ext uri="{FF2B5EF4-FFF2-40B4-BE49-F238E27FC236}">
                  <a16:creationId xmlns:a16="http://schemas.microsoft.com/office/drawing/2014/main" id="{13D5B807-F09F-676B-00EA-C66573DB80A8}"/>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a:defRPr/>
              </a:pPr>
              <a:endParaRPr lang="en-US">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a:defRPr/>
              </a:pPr>
              <a:endParaRPr lang="en-US">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a:defRPr/>
              </a:pPr>
              <a:endParaRPr lang="en-US">
                <a:solidFill>
                  <a:prstClr val="black"/>
                </a:solidFill>
                <a:latin typeface="Calibri" panose="020F0502020204030204"/>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2573878" y="692526"/>
            <a:ext cx="3838586" cy="1477328"/>
          </a:xfrm>
          <a:prstGeom prst="rect">
            <a:avLst/>
          </a:prstGeom>
          <a:noFill/>
        </p:spPr>
        <p:txBody>
          <a:bodyPr wrap="square" rtlCol="0">
            <a:spAutoFit/>
          </a:bodyPr>
          <a:lstStyle/>
          <a:p>
            <a:pPr algn="ctr">
              <a:defRPr/>
            </a:pPr>
            <a:r>
              <a:rPr lang="en-US" sz="45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Tạm</a:t>
            </a:r>
            <a:r>
              <a:rPr lang="en-US" sz="45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45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biệt</a:t>
            </a:r>
            <a:r>
              <a:rPr lang="en-US" sz="45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45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và</a:t>
            </a:r>
            <a:r>
              <a:rPr lang="en-US" sz="45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45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hẹn</a:t>
            </a:r>
            <a:r>
              <a:rPr lang="en-US" sz="45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45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gặp</a:t>
            </a:r>
            <a:r>
              <a:rPr lang="en-US" sz="45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45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lại</a:t>
            </a:r>
            <a:endParaRPr lang="en-US" sz="45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pic>
        <p:nvPicPr>
          <p:cNvPr id="101" name="Picture 4" descr="BABYBUS">
            <a:extLst>
              <a:ext uri="{FF2B5EF4-FFF2-40B4-BE49-F238E27FC236}">
                <a16:creationId xmlns:a16="http://schemas.microsoft.com/office/drawing/2014/main" id="{A7E7BEB9-00AD-42CB-A01D-02748B6B1B7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75" b="94792" l="4748" r="96588">
                        <a14:foregroundMark x1="4896" y1="36806" x2="15727" y2="81944"/>
                        <a14:foregroundMark x1="20772" y1="35069" x2="30267" y2="67708"/>
                        <a14:foregroundMark x1="30267" y1="67708" x2="30861" y2="72222"/>
                        <a14:foregroundMark x1="29525" y1="27083" x2="43323" y2="19097"/>
                        <a14:foregroundMark x1="38724" y1="14931" x2="40208" y2="35069"/>
                        <a14:foregroundMark x1="40208" y1="35069" x2="47181" y2="63542"/>
                        <a14:foregroundMark x1="53116" y1="14931" x2="52226" y2="70139"/>
                        <a14:foregroundMark x1="46291" y1="11111" x2="52226" y2="50347"/>
                        <a14:foregroundMark x1="41395" y1="35069" x2="46736" y2="35764"/>
                        <a14:foregroundMark x1="42342" y1="60700" x2="45401" y2="64583"/>
                        <a14:foregroundMark x1="36647" y1="53472" x2="37791" y2="54924"/>
                        <a14:foregroundMark x1="27893" y1="42361" x2="36647" y2="53472"/>
                        <a14:foregroundMark x1="45401" y1="64583" x2="45846" y2="64931"/>
                        <a14:foregroundMark x1="32196" y1="34722" x2="35905" y2="50694"/>
                        <a14:foregroundMark x1="35905" y1="50694" x2="35905" y2="50694"/>
                        <a14:foregroundMark x1="29228" y1="67014" x2="29228" y2="80903"/>
                        <a14:foregroundMark x1="47181" y1="69097" x2="55045" y2="76042"/>
                        <a14:foregroundMark x1="67359" y1="67014" x2="76409" y2="78819"/>
                        <a14:foregroundMark x1="68546" y1="92361" x2="68546" y2="92361"/>
                        <a14:foregroundMark x1="81602" y1="75000" x2="88724" y2="72222"/>
                        <a14:foregroundMark x1="91098" y1="52431" x2="93769" y2="64236"/>
                        <a14:foregroundMark x1="94510" y1="79167" x2="94510" y2="79167"/>
                        <a14:foregroundMark x1="96588" y1="67014" x2="95401" y2="71875"/>
                        <a14:foregroundMark x1="13353" y1="93750" x2="13353" y2="93750"/>
                        <a14:foregroundMark x1="20212" y1="52322" x2="20920" y2="57292"/>
                        <a14:foregroundMark x1="18843" y1="42708" x2="19663" y2="48466"/>
                        <a14:foregroundMark x1="14243" y1="32986" x2="14243" y2="32986"/>
                        <a14:foregroundMark x1="13205" y1="41667" x2="13205" y2="41667"/>
                        <a14:foregroundMark x1="6083" y1="35764" x2="6083" y2="35764"/>
                        <a14:foregroundMark x1="7715" y1="39931" x2="7715" y2="39931"/>
                        <a14:foregroundMark x1="7122" y1="36458" x2="7122" y2="36458"/>
                        <a14:foregroundMark x1="29080" y1="94792" x2="29080" y2="94792"/>
                        <a14:foregroundMark x1="77596" y1="88889" x2="77596" y2="88889"/>
                        <a14:foregroundMark x1="5490" y1="70833" x2="5490" y2="70833"/>
                        <a14:foregroundMark x1="10682" y1="88194" x2="10682" y2="88194"/>
                        <a14:foregroundMark x1="12315" y1="51389" x2="12315" y2="51389"/>
                        <a14:backgroundMark x1="19585" y1="60417" x2="19585" y2="65278"/>
                        <a14:backgroundMark x1="38279" y1="57292" x2="39763" y2="57292"/>
                        <a14:backgroundMark x1="39169" y1="56250" x2="42582" y2="60069"/>
                        <a14:backgroundMark x1="38279" y1="56250" x2="38279" y2="56250"/>
                        <a14:backgroundMark x1="38279" y1="53472" x2="38279" y2="53472"/>
                        <a14:backgroundMark x1="38279" y1="53472" x2="38279" y2="53472"/>
                        <a14:backgroundMark x1="38279" y1="54514" x2="39169" y2="60069"/>
                        <a14:backgroundMark x1="17359" y1="50347" x2="17953" y2="5416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45151" y="2887323"/>
            <a:ext cx="5466653" cy="233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62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8"/>
                                        </p:tgtEl>
                                        <p:attrNameLst>
                                          <p:attrName>ppt_x</p:attrName>
                                          <p:attrName>ppt_y</p:attrName>
                                        </p:attrNameLst>
                                      </p:cBhvr>
                                    </p:animMotion>
                                    <p:animRot by="1500000">
                                      <p:cBhvr>
                                        <p:cTn id="7" dur="125" fill="hold">
                                          <p:stCondLst>
                                            <p:cond delay="0"/>
                                          </p:stCondLst>
                                        </p:cTn>
                                        <p:tgtEl>
                                          <p:spTgt spid="98"/>
                                        </p:tgtEl>
                                        <p:attrNameLst>
                                          <p:attrName>r</p:attrName>
                                        </p:attrNameLst>
                                      </p:cBhvr>
                                    </p:animRot>
                                    <p:animRot by="-1500000">
                                      <p:cBhvr>
                                        <p:cTn id="8" dur="125" fill="hold">
                                          <p:stCondLst>
                                            <p:cond delay="125"/>
                                          </p:stCondLst>
                                        </p:cTn>
                                        <p:tgtEl>
                                          <p:spTgt spid="98"/>
                                        </p:tgtEl>
                                        <p:attrNameLst>
                                          <p:attrName>r</p:attrName>
                                        </p:attrNameLst>
                                      </p:cBhvr>
                                    </p:animRot>
                                    <p:animRot by="-1500000">
                                      <p:cBhvr>
                                        <p:cTn id="9" dur="125" fill="hold">
                                          <p:stCondLst>
                                            <p:cond delay="250"/>
                                          </p:stCondLst>
                                        </p:cTn>
                                        <p:tgtEl>
                                          <p:spTgt spid="98"/>
                                        </p:tgtEl>
                                        <p:attrNameLst>
                                          <p:attrName>r</p:attrName>
                                        </p:attrNameLst>
                                      </p:cBhvr>
                                    </p:animRot>
                                    <p:animRot by="1500000">
                                      <p:cBhvr>
                                        <p:cTn id="10" dur="125" fill="hold">
                                          <p:stCondLst>
                                            <p:cond delay="375"/>
                                          </p:stCondLst>
                                        </p:cTn>
                                        <p:tgtEl>
                                          <p:spTgt spid="98"/>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500" fill="hold"/>
                                        <p:tgtEl>
                                          <p:spTgt spid="101"/>
                                        </p:tgtEl>
                                        <p:attrNameLst>
                                          <p:attrName>ppt_w</p:attrName>
                                        </p:attrNameLst>
                                      </p:cBhvr>
                                      <p:tavLst>
                                        <p:tav tm="0">
                                          <p:val>
                                            <p:fltVal val="0"/>
                                          </p:val>
                                        </p:tav>
                                        <p:tav tm="100000">
                                          <p:val>
                                            <p:strVal val="#ppt_w"/>
                                          </p:val>
                                        </p:tav>
                                      </p:tavLst>
                                    </p:anim>
                                    <p:anim calcmode="lin" valueType="num">
                                      <p:cBhvr>
                                        <p:cTn id="14" dur="500" fill="hold"/>
                                        <p:tgtEl>
                                          <p:spTgt spid="101"/>
                                        </p:tgtEl>
                                        <p:attrNameLst>
                                          <p:attrName>ppt_h</p:attrName>
                                        </p:attrNameLst>
                                      </p:cBhvr>
                                      <p:tavLst>
                                        <p:tav tm="0">
                                          <p:val>
                                            <p:fltVal val="0"/>
                                          </p:val>
                                        </p:tav>
                                        <p:tav tm="100000">
                                          <p:val>
                                            <p:strVal val="#ppt_h"/>
                                          </p:val>
                                        </p:tav>
                                      </p:tavLst>
                                    </p:anim>
                                    <p:animEffect transition="in" filter="fade">
                                      <p:cBhvr>
                                        <p:cTn id="1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0" name="组合 129"/>
          <p:cNvGrpSpPr/>
          <p:nvPr/>
        </p:nvGrpSpPr>
        <p:grpSpPr>
          <a:xfrm>
            <a:off x="6873299" y="1401"/>
            <a:ext cx="2294335" cy="1212056"/>
            <a:chOff x="9559925" y="2573338"/>
            <a:chExt cx="3059113" cy="1616075"/>
          </a:xfrm>
        </p:grpSpPr>
        <p:sp>
          <p:nvSpPr>
            <p:cNvPr id="10"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29" name="组合 128"/>
          <p:cNvGrpSpPr/>
          <p:nvPr/>
        </p:nvGrpSpPr>
        <p:grpSpPr>
          <a:xfrm>
            <a:off x="-59359" y="-8833"/>
            <a:ext cx="2319338" cy="1213247"/>
            <a:chOff x="-920750" y="2238375"/>
            <a:chExt cx="3092451" cy="1617663"/>
          </a:xfrm>
        </p:grpSpPr>
        <p:sp>
          <p:nvSpPr>
            <p:cNvPr id="18"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3" name="Oval 28"/>
          <p:cNvSpPr>
            <a:spLocks noChangeArrowheads="1"/>
          </p:cNvSpPr>
          <p:nvPr/>
        </p:nvSpPr>
        <p:spPr bwMode="auto">
          <a:xfrm>
            <a:off x="6117432" y="94740"/>
            <a:ext cx="511969" cy="511969"/>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2484835" y="226899"/>
            <a:ext cx="309563" cy="151210"/>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3871913" y="480503"/>
            <a:ext cx="610791" cy="251222"/>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7128272" y="644809"/>
            <a:ext cx="404813" cy="198835"/>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5200650" y="465024"/>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6011466" y="928178"/>
            <a:ext cx="360760" cy="16311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3089673" y="168559"/>
            <a:ext cx="360760" cy="16430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7861698" y="1056766"/>
            <a:ext cx="370285" cy="173831"/>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33" name="组合 132"/>
          <p:cNvGrpSpPr/>
          <p:nvPr/>
        </p:nvGrpSpPr>
        <p:grpSpPr>
          <a:xfrm>
            <a:off x="43423" y="2872058"/>
            <a:ext cx="9068501" cy="2269910"/>
            <a:chOff x="44450" y="4062455"/>
            <a:chExt cx="11814175" cy="2887672"/>
          </a:xfrm>
        </p:grpSpPr>
        <p:sp>
          <p:nvSpPr>
            <p:cNvPr id="26" name="Freeform 21"/>
            <p:cNvSpPr>
              <a:spLocks/>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2"/>
            <p:cNvSpPr>
              <a:spLocks/>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3"/>
            <p:cNvSpPr>
              <a:spLocks/>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4"/>
            <p:cNvSpPr>
              <a:spLocks/>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5"/>
            <p:cNvSpPr>
              <a:spLocks/>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6"/>
            <p:cNvSpPr>
              <a:spLocks/>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7"/>
            <p:cNvSpPr>
              <a:spLocks/>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29"/>
            <p:cNvSpPr>
              <a:spLocks/>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1"/>
            <p:cNvSpPr>
              <a:spLocks/>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2"/>
            <p:cNvSpPr>
              <a:spLocks/>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34"/>
            <p:cNvSpPr>
              <a:spLocks/>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35"/>
            <p:cNvSpPr>
              <a:spLocks/>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37"/>
            <p:cNvSpPr>
              <a:spLocks/>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38"/>
            <p:cNvSpPr>
              <a:spLocks/>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39"/>
            <p:cNvSpPr>
              <a:spLocks/>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0"/>
            <p:cNvSpPr>
              <a:spLocks/>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1"/>
            <p:cNvSpPr>
              <a:spLocks/>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42"/>
            <p:cNvSpPr>
              <a:spLocks/>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43"/>
            <p:cNvSpPr>
              <a:spLocks/>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44"/>
            <p:cNvSpPr>
              <a:spLocks/>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45"/>
            <p:cNvSpPr>
              <a:spLocks/>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46"/>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47"/>
            <p:cNvSpPr>
              <a:spLocks/>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48"/>
            <p:cNvSpPr>
              <a:spLocks/>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49"/>
            <p:cNvSpPr>
              <a:spLocks/>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50"/>
            <p:cNvSpPr>
              <a:spLocks/>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53"/>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54"/>
            <p:cNvSpPr>
              <a:spLocks/>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55"/>
            <p:cNvSpPr>
              <a:spLocks/>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62"/>
            <p:cNvSpPr>
              <a:spLocks/>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63"/>
            <p:cNvSpPr>
              <a:spLocks/>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9" name="Freeform 64"/>
            <p:cNvSpPr>
              <a:spLocks/>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65"/>
            <p:cNvSpPr>
              <a:spLocks/>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66"/>
            <p:cNvSpPr>
              <a:spLocks/>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67"/>
            <p:cNvSpPr>
              <a:spLocks/>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68"/>
            <p:cNvSpPr>
              <a:spLocks/>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69"/>
            <p:cNvSpPr>
              <a:spLocks/>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5"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6"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72"/>
            <p:cNvSpPr>
              <a:spLocks/>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73"/>
            <p:cNvSpPr>
              <a:spLocks/>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74"/>
            <p:cNvSpPr>
              <a:spLocks/>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75"/>
            <p:cNvSpPr>
              <a:spLocks/>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76"/>
            <p:cNvSpPr>
              <a:spLocks/>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77"/>
            <p:cNvSpPr>
              <a:spLocks/>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Freeform 79"/>
            <p:cNvSpPr>
              <a:spLocks/>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6" name="Freeform 81"/>
            <p:cNvSpPr>
              <a:spLocks/>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7" name="Freeform 82"/>
            <p:cNvSpPr>
              <a:spLocks/>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32" name="组合 131"/>
            <p:cNvGrpSpPr/>
            <p:nvPr/>
          </p:nvGrpSpPr>
          <p:grpSpPr>
            <a:xfrm>
              <a:off x="395288" y="5437503"/>
              <a:ext cx="498475" cy="1310960"/>
              <a:chOff x="395288" y="5237478"/>
              <a:chExt cx="498475" cy="1310960"/>
            </a:xfrm>
          </p:grpSpPr>
          <p:sp>
            <p:nvSpPr>
              <p:cNvPr id="88" name="Freeform 83"/>
              <p:cNvSpPr>
                <a:spLocks/>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9" name="Freeform 84"/>
              <p:cNvSpPr>
                <a:spLocks/>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90" name="Freeform 85"/>
            <p:cNvSpPr>
              <a:spLocks/>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1" name="Freeform 86"/>
            <p:cNvSpPr>
              <a:spLocks/>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2"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Freeform 88"/>
            <p:cNvSpPr>
              <a:spLocks/>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4"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5" name="Freeform 90"/>
            <p:cNvSpPr>
              <a:spLocks/>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6"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7" name="Freeform 92"/>
            <p:cNvSpPr>
              <a:spLocks/>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8"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9" name="Freeform 94"/>
            <p:cNvSpPr>
              <a:spLocks/>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0"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1" name="Freeform 96"/>
            <p:cNvSpPr>
              <a:spLocks/>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2" name="Freeform 97"/>
            <p:cNvSpPr>
              <a:spLocks/>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3" name="Freeform 98"/>
            <p:cNvSpPr>
              <a:spLocks/>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4" name="Freeform 99"/>
            <p:cNvSpPr>
              <a:spLocks/>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5"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6"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7"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8"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0" name="Freeform 105"/>
            <p:cNvSpPr>
              <a:spLocks/>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106"/>
            <p:cNvSpPr>
              <a:spLocks/>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07"/>
            <p:cNvSpPr>
              <a:spLocks/>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08"/>
            <p:cNvSpPr>
              <a:spLocks/>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09"/>
            <p:cNvSpPr>
              <a:spLocks/>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10"/>
            <p:cNvSpPr>
              <a:spLocks/>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111"/>
            <p:cNvSpPr>
              <a:spLocks/>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112"/>
            <p:cNvSpPr>
              <a:spLocks/>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113"/>
            <p:cNvSpPr>
              <a:spLocks/>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9" name="Freeform 114"/>
            <p:cNvSpPr>
              <a:spLocks/>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0" name="Freeform 115"/>
            <p:cNvSpPr>
              <a:spLocks/>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1" name="Freeform 116"/>
            <p:cNvSpPr>
              <a:spLocks/>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2" name="Freeform 117"/>
            <p:cNvSpPr>
              <a:spLocks/>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3" name="Freeform 118"/>
            <p:cNvSpPr>
              <a:spLocks/>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98226" y="4818634"/>
            <a:ext cx="9414272" cy="333376"/>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5" name="TextBox 124">
            <a:extLst>
              <a:ext uri="{FF2B5EF4-FFF2-40B4-BE49-F238E27FC236}">
                <a16:creationId xmlns:a16="http://schemas.microsoft.com/office/drawing/2014/main" id="{88A361AA-F590-41AC-91FD-51B5AB255FC4}"/>
              </a:ext>
            </a:extLst>
          </p:cNvPr>
          <p:cNvSpPr txBox="1"/>
          <p:nvPr/>
        </p:nvSpPr>
        <p:spPr>
          <a:xfrm>
            <a:off x="1163277" y="386991"/>
            <a:ext cx="6626957" cy="934230"/>
          </a:xfrm>
          <a:prstGeom prst="rect">
            <a:avLst/>
          </a:prstGeom>
          <a:noFill/>
        </p:spPr>
        <p:txBody>
          <a:bodyPr wrap="square">
            <a:spAutoFit/>
          </a:bodyPr>
          <a:lstStyle/>
          <a:p>
            <a:pPr marL="0" marR="0" lvl="0" indent="0" algn="ctr" defTabSz="685754" rtl="0" eaLnBrk="1" fontAlgn="base" latinLnBrk="0" hangingPunct="1">
              <a:lnSpc>
                <a:spcPct val="100000"/>
              </a:lnSpc>
              <a:spcBef>
                <a:spcPct val="0"/>
              </a:spcBef>
              <a:spcAft>
                <a:spcPct val="0"/>
              </a:spcAft>
              <a:buClrTx/>
              <a:buSzTx/>
              <a:buFontTx/>
              <a:buNone/>
              <a:tabLst/>
              <a:defRPr/>
            </a:pPr>
            <a:r>
              <a:rPr kumimoji="0" lang="en-US" sz="5471"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MÔN TIẾNG VIỆT</a:t>
            </a:r>
          </a:p>
        </p:txBody>
      </p:sp>
      <p:sp>
        <p:nvSpPr>
          <p:cNvPr id="126" name="TextBox 125">
            <a:extLst>
              <a:ext uri="{FF2B5EF4-FFF2-40B4-BE49-F238E27FC236}">
                <a16:creationId xmlns:a16="http://schemas.microsoft.com/office/drawing/2014/main" id="{008205F8-F8DC-4290-9ABE-817675A07D41}"/>
              </a:ext>
            </a:extLst>
          </p:cNvPr>
          <p:cNvSpPr txBox="1"/>
          <p:nvPr/>
        </p:nvSpPr>
        <p:spPr>
          <a:xfrm>
            <a:off x="978349" y="1558782"/>
            <a:ext cx="6626956" cy="707886"/>
          </a:xfrm>
          <a:prstGeom prst="rect">
            <a:avLst/>
          </a:prstGeom>
          <a:noFill/>
        </p:spPr>
        <p:txBody>
          <a:bodyPr wrap="square" rtlCol="0">
            <a:spAutoFit/>
          </a:bodyPr>
          <a:lstStyle/>
          <a:p>
            <a:pPr lvl="0" algn="ctr" defTabSz="685754" fontAlgn="base">
              <a:spcBef>
                <a:spcPct val="0"/>
              </a:spcBef>
              <a:spcAft>
                <a:spcPct val="0"/>
              </a:spcAft>
              <a:defRPr/>
            </a:pPr>
            <a:r>
              <a:rPr kumimoji="0" lang="en-US" sz="4000" b="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BÀ</a:t>
            </a:r>
            <a:r>
              <a:rPr lang="en-US" sz="4000" b="1" dirty="0">
                <a:solidFill>
                  <a:srgbClr val="002060"/>
                </a:solidFill>
                <a:latin typeface="Times New Roman" panose="02020603050405020304" pitchFamily="18" charset="0"/>
                <a:ea typeface="微软雅黑"/>
                <a:cs typeface="Times New Roman" panose="02020603050405020304" pitchFamily="18" charset="0"/>
              </a:rPr>
              <a:t>I 4  - TIẾT 3</a:t>
            </a:r>
            <a:endParaRPr kumimoji="0" lang="en-US" sz="4000" b="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C3C638D5-CE8B-434E-87FF-DD6486323195}"/>
              </a:ext>
            </a:extLst>
          </p:cNvPr>
          <p:cNvSpPr txBox="1"/>
          <p:nvPr/>
        </p:nvSpPr>
        <p:spPr>
          <a:xfrm>
            <a:off x="695351" y="2313420"/>
            <a:ext cx="686291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LUYỆN VIẾT TH</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a:solidFill>
                  <a:srgbClr val="FF0000"/>
                </a:solidFill>
                <a:latin typeface="Times New Roman" panose="02020603050405020304" pitchFamily="18" charset="0"/>
                <a:cs typeface="Times New Roman" panose="02020603050405020304" pitchFamily="18" charset="0"/>
              </a:rPr>
              <a:t> CHO BẠN BÈ</a:t>
            </a:r>
          </a:p>
        </p:txBody>
      </p:sp>
    </p:spTree>
    <p:extLst>
      <p:ext uri="{BB962C8B-B14F-4D97-AF65-F5344CB8AC3E}">
        <p14:creationId xmlns:p14="http://schemas.microsoft.com/office/powerpoint/2010/main" val="1200575128"/>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ppt_x"/>
                                          </p:val>
                                        </p:tav>
                                        <p:tav tm="100000">
                                          <p:val>
                                            <p:strVal val="#ppt_x"/>
                                          </p:val>
                                        </p:tav>
                                      </p:tavLst>
                                    </p:anim>
                                    <p:anim calcmode="lin" valueType="num">
                                      <p:cBhvr additive="base">
                                        <p:cTn id="8" dur="500" fill="hold"/>
                                        <p:tgtEl>
                                          <p:spTgt spid="1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additive="base">
                                        <p:cTn id="11" dur="500" fill="hold"/>
                                        <p:tgtEl>
                                          <p:spTgt spid="130"/>
                                        </p:tgtEl>
                                        <p:attrNameLst>
                                          <p:attrName>ppt_x</p:attrName>
                                        </p:attrNameLst>
                                      </p:cBhvr>
                                      <p:tavLst>
                                        <p:tav tm="0">
                                          <p:val>
                                            <p:strVal val="#ppt_x"/>
                                          </p:val>
                                        </p:tav>
                                        <p:tav tm="100000">
                                          <p:val>
                                            <p:strVal val="#ppt_x"/>
                                          </p:val>
                                        </p:tav>
                                      </p:tavLst>
                                    </p:anim>
                                    <p:anim calcmode="lin" valueType="num">
                                      <p:cBhvr additive="base">
                                        <p:cTn id="12" dur="500" fill="hold"/>
                                        <p:tgtEl>
                                          <p:spTgt spid="130"/>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anim calcmode="lin" valueType="num">
                                      <p:cBhvr>
                                        <p:cTn id="16" dur="1000" fill="hold"/>
                                        <p:tgtEl>
                                          <p:spTgt spid="61"/>
                                        </p:tgtEl>
                                        <p:attrNameLst>
                                          <p:attrName>ppt_x</p:attrName>
                                        </p:attrNameLst>
                                      </p:cBhvr>
                                      <p:tavLst>
                                        <p:tav tm="0">
                                          <p:val>
                                            <p:strVal val="#ppt_x"/>
                                          </p:val>
                                        </p:tav>
                                        <p:tav tm="100000">
                                          <p:val>
                                            <p:strVal val="#ppt_x"/>
                                          </p:val>
                                        </p:tav>
                                      </p:tavLst>
                                    </p:anim>
                                    <p:anim calcmode="lin" valueType="num">
                                      <p:cBhvr>
                                        <p:cTn id="17" dur="1000" fill="hold"/>
                                        <p:tgtEl>
                                          <p:spTgt spid="6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1000"/>
                                        <p:tgtEl>
                                          <p:spTgt spid="66"/>
                                        </p:tgtEl>
                                      </p:cBhvr>
                                    </p:animEffect>
                                    <p:anim calcmode="lin" valueType="num">
                                      <p:cBhvr>
                                        <p:cTn id="26" dur="1000" fill="hold"/>
                                        <p:tgtEl>
                                          <p:spTgt spid="66"/>
                                        </p:tgtEl>
                                        <p:attrNameLst>
                                          <p:attrName>ppt_x</p:attrName>
                                        </p:attrNameLst>
                                      </p:cBhvr>
                                      <p:tavLst>
                                        <p:tav tm="0">
                                          <p:val>
                                            <p:strVal val="#ppt_x"/>
                                          </p:val>
                                        </p:tav>
                                        <p:tav tm="100000">
                                          <p:val>
                                            <p:strVal val="#ppt_x"/>
                                          </p:val>
                                        </p:tav>
                                      </p:tavLst>
                                    </p:anim>
                                    <p:anim calcmode="lin" valueType="num">
                                      <p:cBhvr>
                                        <p:cTn id="27" dur="1000" fill="hold"/>
                                        <p:tgtEl>
                                          <p:spTgt spid="6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anim calcmode="lin" valueType="num">
                                      <p:cBhvr>
                                        <p:cTn id="31" dur="1000" fill="hold"/>
                                        <p:tgtEl>
                                          <p:spTgt spid="63"/>
                                        </p:tgtEl>
                                        <p:attrNameLst>
                                          <p:attrName>ppt_x</p:attrName>
                                        </p:attrNameLst>
                                      </p:cBhvr>
                                      <p:tavLst>
                                        <p:tav tm="0">
                                          <p:val>
                                            <p:strVal val="#ppt_x"/>
                                          </p:val>
                                        </p:tav>
                                        <p:tav tm="100000">
                                          <p:val>
                                            <p:strVal val="#ppt_x"/>
                                          </p:val>
                                        </p:tav>
                                      </p:tavLst>
                                    </p:anim>
                                    <p:anim calcmode="lin" valueType="num">
                                      <p:cBhvr>
                                        <p:cTn id="32" dur="1000" fill="hold"/>
                                        <p:tgtEl>
                                          <p:spTgt spid="6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000"/>
                                        <p:tgtEl>
                                          <p:spTgt spid="65"/>
                                        </p:tgtEl>
                                      </p:cBhvr>
                                    </p:animEffect>
                                    <p:anim calcmode="lin" valueType="num">
                                      <p:cBhvr>
                                        <p:cTn id="36" dur="1000" fill="hold"/>
                                        <p:tgtEl>
                                          <p:spTgt spid="65"/>
                                        </p:tgtEl>
                                        <p:attrNameLst>
                                          <p:attrName>ppt_x</p:attrName>
                                        </p:attrNameLst>
                                      </p:cBhvr>
                                      <p:tavLst>
                                        <p:tav tm="0">
                                          <p:val>
                                            <p:strVal val="#ppt_x"/>
                                          </p:val>
                                        </p:tav>
                                        <p:tav tm="100000">
                                          <p:val>
                                            <p:strVal val="#ppt_x"/>
                                          </p:val>
                                        </p:tav>
                                      </p:tavLst>
                                    </p:anim>
                                    <p:anim calcmode="lin" valueType="num">
                                      <p:cBhvr>
                                        <p:cTn id="37" dur="1000" fill="hold"/>
                                        <p:tgtEl>
                                          <p:spTgt spid="6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anim calcmode="lin" valueType="num">
                                      <p:cBhvr>
                                        <p:cTn id="46" dur="1000" fill="hold"/>
                                        <p:tgtEl>
                                          <p:spTgt spid="64"/>
                                        </p:tgtEl>
                                        <p:attrNameLst>
                                          <p:attrName>ppt_x</p:attrName>
                                        </p:attrNameLst>
                                      </p:cBhvr>
                                      <p:tavLst>
                                        <p:tav tm="0">
                                          <p:val>
                                            <p:strVal val="#ppt_x"/>
                                          </p:val>
                                        </p:tav>
                                        <p:tav tm="100000">
                                          <p:val>
                                            <p:strVal val="#ppt_x"/>
                                          </p:val>
                                        </p:tav>
                                      </p:tavLst>
                                    </p:anim>
                                    <p:anim calcmode="lin" valueType="num">
                                      <p:cBhvr>
                                        <p:cTn id="47" dur="1000" fill="hold"/>
                                        <p:tgtEl>
                                          <p:spTgt spid="6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fade">
                                      <p:cBhvr>
                                        <p:cTn id="50" dur="1000"/>
                                        <p:tgtEl>
                                          <p:spTgt spid="109"/>
                                        </p:tgtEl>
                                      </p:cBhvr>
                                    </p:animEffect>
                                    <p:anim calcmode="lin" valueType="num">
                                      <p:cBhvr>
                                        <p:cTn id="51" dur="1000" fill="hold"/>
                                        <p:tgtEl>
                                          <p:spTgt spid="109"/>
                                        </p:tgtEl>
                                        <p:attrNameLst>
                                          <p:attrName>ppt_x</p:attrName>
                                        </p:attrNameLst>
                                      </p:cBhvr>
                                      <p:tavLst>
                                        <p:tav tm="0">
                                          <p:val>
                                            <p:strVal val="#ppt_x"/>
                                          </p:val>
                                        </p:tav>
                                        <p:tav tm="100000">
                                          <p:val>
                                            <p:strVal val="#ppt_x"/>
                                          </p:val>
                                        </p:tav>
                                      </p:tavLst>
                                    </p:anim>
                                    <p:anim calcmode="lin" valueType="num">
                                      <p:cBhvr>
                                        <p:cTn id="52" dur="1000" fill="hold"/>
                                        <p:tgtEl>
                                          <p:spTgt spid="109"/>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500"/>
                                        <p:tgtEl>
                                          <p:spTgt spid="133"/>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125">
                                            <p:txEl>
                                              <p:pRg st="0" end="0"/>
                                            </p:txEl>
                                          </p:spTgt>
                                        </p:tgtEl>
                                        <p:attrNameLst>
                                          <p:attrName>r</p:attrName>
                                        </p:attrNameLst>
                                      </p:cBhvr>
                                    </p:animRot>
                                    <p:animRot by="-240000">
                                      <p:cBhvr>
                                        <p:cTn id="58" dur="200" fill="hold">
                                          <p:stCondLst>
                                            <p:cond delay="200"/>
                                          </p:stCondLst>
                                        </p:cTn>
                                        <p:tgtEl>
                                          <p:spTgt spid="125">
                                            <p:txEl>
                                              <p:pRg st="0" end="0"/>
                                            </p:txEl>
                                          </p:spTgt>
                                        </p:tgtEl>
                                        <p:attrNameLst>
                                          <p:attrName>r</p:attrName>
                                        </p:attrNameLst>
                                      </p:cBhvr>
                                    </p:animRot>
                                    <p:animRot by="240000">
                                      <p:cBhvr>
                                        <p:cTn id="59" dur="200" fill="hold">
                                          <p:stCondLst>
                                            <p:cond delay="400"/>
                                          </p:stCondLst>
                                        </p:cTn>
                                        <p:tgtEl>
                                          <p:spTgt spid="125">
                                            <p:txEl>
                                              <p:pRg st="0" end="0"/>
                                            </p:txEl>
                                          </p:spTgt>
                                        </p:tgtEl>
                                        <p:attrNameLst>
                                          <p:attrName>r</p:attrName>
                                        </p:attrNameLst>
                                      </p:cBhvr>
                                    </p:animRot>
                                    <p:animRot by="-240000">
                                      <p:cBhvr>
                                        <p:cTn id="60" dur="200" fill="hold">
                                          <p:stCondLst>
                                            <p:cond delay="600"/>
                                          </p:stCondLst>
                                        </p:cTn>
                                        <p:tgtEl>
                                          <p:spTgt spid="125">
                                            <p:txEl>
                                              <p:pRg st="0" end="0"/>
                                            </p:txEl>
                                          </p:spTgt>
                                        </p:tgtEl>
                                        <p:attrNameLst>
                                          <p:attrName>r</p:attrName>
                                        </p:attrNameLst>
                                      </p:cBhvr>
                                    </p:animRot>
                                    <p:animRot by="120000">
                                      <p:cBhvr>
                                        <p:cTn id="61" dur="200" fill="hold">
                                          <p:stCondLst>
                                            <p:cond delay="800"/>
                                          </p:stCondLst>
                                        </p:cTn>
                                        <p:tgtEl>
                                          <p:spTgt spid="12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1" grpId="0" animBg="1"/>
      <p:bldP spid="62" grpId="0" animBg="1"/>
      <p:bldP spid="63" grpId="0" animBg="1"/>
      <p:bldP spid="64" grpId="0" animBg="1"/>
      <p:bldP spid="65" grpId="0" animBg="1"/>
      <p:bldP spid="66"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9000" b="-9000"/>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23" t="22549" r="75609" b="59314"/>
          <a:stretch/>
        </p:blipFill>
        <p:spPr bwMode="auto">
          <a:xfrm>
            <a:off x="3191436" y="1643735"/>
            <a:ext cx="2151530" cy="13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447" y="2970511"/>
            <a:ext cx="5593977" cy="1446550"/>
          </a:xfrm>
          <a:prstGeom prst="rect">
            <a:avLst/>
          </a:prstGeom>
          <a:noFill/>
        </p:spPr>
        <p:txBody>
          <a:bodyPr wrap="square" rtlCol="0">
            <a:spAutoFit/>
          </a:bodyPr>
          <a:lstStyle/>
          <a:p>
            <a:pPr marL="514350" indent="-514350">
              <a:buAutoNum type="arabicPeriod"/>
            </a:pPr>
            <a:r>
              <a:rPr lang="en-US" sz="4400" b="1" dirty="0" err="1">
                <a:solidFill>
                  <a:srgbClr val="ED0281"/>
                </a:solidFill>
              </a:rPr>
              <a:t>Luyện</a:t>
            </a:r>
            <a:r>
              <a:rPr lang="en-US" sz="4400" b="1" dirty="0">
                <a:solidFill>
                  <a:srgbClr val="ED0281"/>
                </a:solidFill>
              </a:rPr>
              <a:t> </a:t>
            </a:r>
            <a:r>
              <a:rPr lang="en-US" sz="4400" b="1" dirty="0" err="1">
                <a:solidFill>
                  <a:srgbClr val="ED0281"/>
                </a:solidFill>
              </a:rPr>
              <a:t>viết</a:t>
            </a:r>
            <a:r>
              <a:rPr lang="en-US" sz="4400" b="1" dirty="0">
                <a:solidFill>
                  <a:srgbClr val="ED0281"/>
                </a:solidFill>
              </a:rPr>
              <a:t> </a:t>
            </a:r>
            <a:r>
              <a:rPr lang="en-US" sz="4400" b="1" dirty="0" err="1">
                <a:solidFill>
                  <a:srgbClr val="ED0281"/>
                </a:solidFill>
              </a:rPr>
              <a:t>thư</a:t>
            </a:r>
            <a:endParaRPr lang="en-US" sz="4400" b="1" dirty="0">
              <a:solidFill>
                <a:srgbClr val="ED0281"/>
              </a:solidFill>
            </a:endParaRPr>
          </a:p>
          <a:p>
            <a:pPr marL="514350" indent="-514350">
              <a:buAutoNum type="arabicPeriod"/>
            </a:pPr>
            <a:r>
              <a:rPr lang="en-US" sz="4400" b="1" dirty="0" err="1">
                <a:solidFill>
                  <a:srgbClr val="ED0281"/>
                </a:solidFill>
              </a:rPr>
              <a:t>Vận</a:t>
            </a:r>
            <a:r>
              <a:rPr lang="en-US" sz="4400" b="1" dirty="0">
                <a:solidFill>
                  <a:srgbClr val="ED0281"/>
                </a:solidFill>
              </a:rPr>
              <a:t> </a:t>
            </a:r>
            <a:r>
              <a:rPr lang="en-US" sz="4400" b="1" dirty="0" err="1">
                <a:solidFill>
                  <a:srgbClr val="ED0281"/>
                </a:solidFill>
              </a:rPr>
              <a:t>dụng</a:t>
            </a:r>
            <a:endParaRPr lang="en-US" sz="4400" b="1" dirty="0">
              <a:solidFill>
                <a:srgbClr val="ED028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CE903552-C702-4566-B0E2-781934F0D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96834" y="-144183"/>
            <a:ext cx="1733550" cy="1536906"/>
          </a:xfrm>
          <a:prstGeom prst="rect">
            <a:avLst/>
          </a:prstGeom>
        </p:spPr>
      </p:pic>
      <p:sp>
        <p:nvSpPr>
          <p:cNvPr id="5" name="Rectangle 4">
            <a:extLst>
              <a:ext uri="{FF2B5EF4-FFF2-40B4-BE49-F238E27FC236}">
                <a16:creationId xmlns:a16="http://schemas.microsoft.com/office/drawing/2014/main" id="{0E5A637E-6BD0-431C-B264-BC1742E1BE36}"/>
              </a:ext>
            </a:extLst>
          </p:cNvPr>
          <p:cNvSpPr/>
          <p:nvPr/>
        </p:nvSpPr>
        <p:spPr>
          <a:xfrm>
            <a:off x="1076213" y="393031"/>
            <a:ext cx="7902563" cy="480131"/>
          </a:xfrm>
          <a:prstGeom prst="rect">
            <a:avLst/>
          </a:prstGeom>
          <a:solidFill>
            <a:sysClr val="window" lastClr="FFFFFF"/>
          </a:solidFill>
        </p:spPr>
        <p:txBody>
          <a:bodyPr wrap="square">
            <a:spAutoFit/>
          </a:bodyPr>
          <a:lstStyle/>
          <a:p>
            <a:pPr lvl="0" defTabSz="914378">
              <a:lnSpc>
                <a:spcPct val="90000"/>
              </a:lnSpc>
              <a:spcBef>
                <a:spcPts val="1000"/>
              </a:spcBef>
              <a:defRPr/>
            </a:pPr>
            <a:endParaRPr kumimoji="0" lang="en-US" sz="2800" b="1" i="0" u="none" strike="noStrike" kern="0" cap="none" spc="0" normalizeH="0" baseline="0" noProof="0" dirty="0">
              <a:ln>
                <a:noFill/>
              </a:ln>
              <a:solidFill>
                <a:srgbClr val="FF0000"/>
              </a:solidFill>
              <a:effectLst/>
              <a:uLnTx/>
              <a:uFillTx/>
              <a:latin typeface="Averta Std CY Bold" panose="00000800000000000000" pitchFamily="50" charset="0"/>
            </a:endParaRPr>
          </a:p>
        </p:txBody>
      </p:sp>
      <p:pic>
        <p:nvPicPr>
          <p:cNvPr id="6" name="图片 3">
            <a:extLst>
              <a:ext uri="{FF2B5EF4-FFF2-40B4-BE49-F238E27FC236}">
                <a16:creationId xmlns:a16="http://schemas.microsoft.com/office/drawing/2014/main" id="{7B97E2E1-0CEF-4D14-9902-89EE3FFC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973" y="4153895"/>
            <a:ext cx="6279615" cy="989605"/>
          </a:xfrm>
          <a:prstGeom prst="rect">
            <a:avLst/>
          </a:prstGeom>
        </p:spPr>
      </p:pic>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17" y="3113022"/>
            <a:ext cx="1346912" cy="1346912"/>
          </a:xfrm>
          <a:prstGeom prst="rect">
            <a:avLst/>
          </a:prstGeom>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123" t="22549" r="75609" b="59314"/>
          <a:stretch/>
        </p:blipFill>
        <p:spPr bwMode="auto">
          <a:xfrm>
            <a:off x="448" y="48017"/>
            <a:ext cx="1075765" cy="13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0E5A637E-6BD0-431C-B264-BC1742E1BE36}"/>
              </a:ext>
            </a:extLst>
          </p:cNvPr>
          <p:cNvSpPr/>
          <p:nvPr/>
        </p:nvSpPr>
        <p:spPr>
          <a:xfrm>
            <a:off x="1076213" y="393031"/>
            <a:ext cx="7902563" cy="867930"/>
          </a:xfrm>
          <a:prstGeom prst="rect">
            <a:avLst/>
          </a:prstGeom>
          <a:solidFill>
            <a:sysClr val="window" lastClr="FFFFFF"/>
          </a:solidFill>
        </p:spPr>
        <p:txBody>
          <a:bodyPr wrap="square">
            <a:spAutoFit/>
          </a:bodyPr>
          <a:lstStyle/>
          <a:p>
            <a:pPr lvl="0" defTabSz="914378">
              <a:lnSpc>
                <a:spcPct val="90000"/>
              </a:lnSpc>
              <a:spcBef>
                <a:spcPts val="1000"/>
              </a:spcBef>
              <a:defRPr/>
            </a:pPr>
            <a:r>
              <a:rPr lang="en-US" sz="2800" b="1" kern="0" noProof="0" dirty="0">
                <a:solidFill>
                  <a:srgbClr val="FF0000"/>
                </a:solidFill>
                <a:latin typeface="Averta Std CY Bold" panose="00000800000000000000" pitchFamily="50" charset="0"/>
              </a:rPr>
              <a:t>1. </a:t>
            </a:r>
            <a:r>
              <a:rPr lang="vi-VN" sz="2800" dirty="0"/>
              <a:t> </a:t>
            </a:r>
            <a:r>
              <a:rPr lang="vi-VN" sz="2800" b="1" dirty="0">
                <a:solidFill>
                  <a:srgbClr val="FF0000"/>
                </a:solidFill>
              </a:rPr>
              <a:t>Nói về cách trình bày các nội dung khi viết một bức thư.</a:t>
            </a:r>
            <a:endParaRPr kumimoji="0" lang="en-US" sz="2800" b="1" i="0" u="none" strike="noStrike" kern="0" cap="none" spc="0" normalizeH="0" baseline="0" noProof="0" dirty="0">
              <a:ln>
                <a:noFill/>
              </a:ln>
              <a:solidFill>
                <a:srgbClr val="FF0000"/>
              </a:solidFill>
              <a:effectLst/>
              <a:uLnTx/>
              <a:uFillTx/>
              <a:latin typeface="Averta Std CY Bold" panose="00000800000000000000" pitchFamily="50" charset="0"/>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013" t="28676" r="23796" b="59804"/>
          <a:stretch/>
        </p:blipFill>
        <p:spPr bwMode="auto">
          <a:xfrm>
            <a:off x="538331" y="1392722"/>
            <a:ext cx="8440446" cy="18525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80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anim calcmode="lin" valueType="num">
                                      <p:cBhvr>
                                        <p:cTn id="13" dur="1250" fill="hold"/>
                                        <p:tgtEl>
                                          <p:spTgt spid="11"/>
                                        </p:tgtEl>
                                        <p:attrNameLst>
                                          <p:attrName>ppt_x</p:attrName>
                                        </p:attrNameLst>
                                      </p:cBhvr>
                                      <p:tavLst>
                                        <p:tav tm="0">
                                          <p:val>
                                            <p:strVal val="#ppt_x"/>
                                          </p:val>
                                        </p:tav>
                                        <p:tav tm="100000">
                                          <p:val>
                                            <p:strVal val="#ppt_x"/>
                                          </p:val>
                                        </p:tav>
                                      </p:tavLst>
                                    </p:anim>
                                    <p:anim calcmode="lin" valueType="num">
                                      <p:cBhvr>
                                        <p:cTn id="14"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CE903552-C702-4566-B0E2-781934F0D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96834" y="-144183"/>
            <a:ext cx="1733550" cy="1536906"/>
          </a:xfrm>
          <a:prstGeom prst="rect">
            <a:avLst/>
          </a:prstGeom>
        </p:spPr>
      </p:pic>
      <p:pic>
        <p:nvPicPr>
          <p:cNvPr id="6" name="图片 3">
            <a:extLst>
              <a:ext uri="{FF2B5EF4-FFF2-40B4-BE49-F238E27FC236}">
                <a16:creationId xmlns:a16="http://schemas.microsoft.com/office/drawing/2014/main" id="{7B97E2E1-0CEF-4D14-9902-89EE3FFC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973" y="4153895"/>
            <a:ext cx="6279615" cy="989605"/>
          </a:xfrm>
          <a:prstGeom prst="rect">
            <a:avLst/>
          </a:prstGeom>
        </p:spPr>
      </p:pic>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64" y="3284455"/>
            <a:ext cx="1346912" cy="1346912"/>
          </a:xfrm>
          <a:prstGeom prst="rect">
            <a:avLst/>
          </a:prstGeom>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123" t="22549" r="75609" b="59314"/>
          <a:stretch/>
        </p:blipFill>
        <p:spPr bwMode="auto">
          <a:xfrm>
            <a:off x="158396" y="65947"/>
            <a:ext cx="1075765" cy="13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013" t="28676" r="58572" b="59804"/>
          <a:stretch/>
        </p:blipFill>
        <p:spPr bwMode="auto">
          <a:xfrm>
            <a:off x="925364" y="65947"/>
            <a:ext cx="5636801" cy="13267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88973" y="1392723"/>
            <a:ext cx="7586085" cy="1938992"/>
          </a:xfrm>
          <a:prstGeom prst="rect">
            <a:avLst/>
          </a:prstGeom>
        </p:spPr>
        <p:txBody>
          <a:bodyPr wrap="square">
            <a:spAutoFit/>
          </a:bodyPr>
          <a:lstStyle/>
          <a:p>
            <a:r>
              <a:rPr lang="vi-VN" sz="4000" dirty="0"/>
              <a:t>- Địa điểm, thời gian viết thư.</a:t>
            </a:r>
          </a:p>
          <a:p>
            <a:r>
              <a:rPr lang="vi-VN" sz="4000" dirty="0"/>
              <a:t>- Lời xưng hô</a:t>
            </a:r>
          </a:p>
          <a:p>
            <a:r>
              <a:rPr lang="vi-VN" sz="4000" dirty="0"/>
              <a:t>- Lời thăm hỏi</a:t>
            </a:r>
          </a:p>
        </p:txBody>
      </p:sp>
    </p:spTree>
    <p:extLst>
      <p:ext uri="{BB962C8B-B14F-4D97-AF65-F5344CB8AC3E}">
        <p14:creationId xmlns:p14="http://schemas.microsoft.com/office/powerpoint/2010/main" val="316880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anim calcmode="lin" valueType="num">
                                      <p:cBhvr>
                                        <p:cTn id="13" dur="1250" fill="hold"/>
                                        <p:tgtEl>
                                          <p:spTgt spid="11"/>
                                        </p:tgtEl>
                                        <p:attrNameLst>
                                          <p:attrName>ppt_x</p:attrName>
                                        </p:attrNameLst>
                                      </p:cBhvr>
                                      <p:tavLst>
                                        <p:tav tm="0">
                                          <p:val>
                                            <p:strVal val="#ppt_x"/>
                                          </p:val>
                                        </p:tav>
                                        <p:tav tm="100000">
                                          <p:val>
                                            <p:strVal val="#ppt_x"/>
                                          </p:val>
                                        </p:tav>
                                      </p:tavLst>
                                    </p:anim>
                                    <p:anim calcmode="lin" valueType="num">
                                      <p:cBhvr>
                                        <p:cTn id="14"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CE903552-C702-4566-B0E2-781934F0D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96834" y="-144183"/>
            <a:ext cx="1733550" cy="1536906"/>
          </a:xfrm>
          <a:prstGeom prst="rect">
            <a:avLst/>
          </a:prstGeom>
        </p:spPr>
      </p:pic>
      <p:pic>
        <p:nvPicPr>
          <p:cNvPr id="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7088" y="-49186"/>
            <a:ext cx="1346912" cy="1346912"/>
          </a:xfrm>
          <a:prstGeom prst="rect">
            <a:avLst/>
          </a:prstGeo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123" t="22549" r="75609" b="59314"/>
          <a:stretch/>
        </p:blipFill>
        <p:spPr bwMode="auto">
          <a:xfrm>
            <a:off x="158396" y="65947"/>
            <a:ext cx="1075765" cy="13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427" t="28676" r="41185" b="61142"/>
          <a:stretch/>
        </p:blipFill>
        <p:spPr bwMode="auto">
          <a:xfrm>
            <a:off x="1416422" y="0"/>
            <a:ext cx="5056095" cy="1637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128" y="1637349"/>
            <a:ext cx="8668872" cy="1938992"/>
          </a:xfrm>
          <a:prstGeom prst="rect">
            <a:avLst/>
          </a:prstGeom>
        </p:spPr>
        <p:txBody>
          <a:bodyPr wrap="square">
            <a:spAutoFit/>
          </a:bodyPr>
          <a:lstStyle/>
          <a:p>
            <a:r>
              <a:rPr lang="vi-VN" sz="4000" dirty="0">
                <a:solidFill>
                  <a:srgbClr val="ED0281"/>
                </a:solidFill>
              </a:rPr>
              <a:t>- Thông báo tình hình của người viết thư</a:t>
            </a:r>
          </a:p>
          <a:p>
            <a:r>
              <a:rPr lang="vi-VN" sz="4000" dirty="0">
                <a:solidFill>
                  <a:srgbClr val="ED0281"/>
                </a:solidFill>
              </a:rPr>
              <a:t>- Chia sẻ cảm xúc, mong muốn,…</a:t>
            </a:r>
          </a:p>
        </p:txBody>
      </p:sp>
    </p:spTree>
    <p:extLst>
      <p:ext uri="{BB962C8B-B14F-4D97-AF65-F5344CB8AC3E}">
        <p14:creationId xmlns:p14="http://schemas.microsoft.com/office/powerpoint/2010/main" val="621593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anim calcmode="lin" valueType="num">
                                      <p:cBhvr>
                                        <p:cTn id="13" dur="1250" fill="hold"/>
                                        <p:tgtEl>
                                          <p:spTgt spid="11"/>
                                        </p:tgtEl>
                                        <p:attrNameLst>
                                          <p:attrName>ppt_x</p:attrName>
                                        </p:attrNameLst>
                                      </p:cBhvr>
                                      <p:tavLst>
                                        <p:tav tm="0">
                                          <p:val>
                                            <p:strVal val="#ppt_x"/>
                                          </p:val>
                                        </p:tav>
                                        <p:tav tm="100000">
                                          <p:val>
                                            <p:strVal val="#ppt_x"/>
                                          </p:val>
                                        </p:tav>
                                      </p:tavLst>
                                    </p:anim>
                                    <p:anim calcmode="lin" valueType="num">
                                      <p:cBhvr>
                                        <p:cTn id="14"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3" t="22549" r="75609" b="59314"/>
          <a:stretch/>
        </p:blipFill>
        <p:spPr bwMode="auto">
          <a:xfrm>
            <a:off x="0" y="0"/>
            <a:ext cx="1075765" cy="13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715" t="28676" r="23796" b="60808"/>
          <a:stretch/>
        </p:blipFill>
        <p:spPr bwMode="auto">
          <a:xfrm>
            <a:off x="1362634" y="0"/>
            <a:ext cx="4607860" cy="16911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62634" y="1729180"/>
            <a:ext cx="6140824" cy="1754326"/>
          </a:xfrm>
          <a:prstGeom prst="rect">
            <a:avLst/>
          </a:prstGeom>
        </p:spPr>
        <p:txBody>
          <a:bodyPr wrap="square">
            <a:spAutoFit/>
          </a:bodyPr>
          <a:lstStyle/>
          <a:p>
            <a:r>
              <a:rPr lang="en-US" sz="5400" dirty="0">
                <a:solidFill>
                  <a:srgbClr val="ED0281"/>
                </a:solidFill>
              </a:rPr>
              <a:t>- </a:t>
            </a:r>
            <a:r>
              <a:rPr lang="en-US" sz="5400" dirty="0" err="1">
                <a:solidFill>
                  <a:srgbClr val="ED0281"/>
                </a:solidFill>
              </a:rPr>
              <a:t>Lời</a:t>
            </a:r>
            <a:r>
              <a:rPr lang="en-US" sz="5400" dirty="0">
                <a:solidFill>
                  <a:srgbClr val="ED0281"/>
                </a:solidFill>
              </a:rPr>
              <a:t> </a:t>
            </a:r>
            <a:r>
              <a:rPr lang="en-US" sz="5400" dirty="0" err="1">
                <a:solidFill>
                  <a:srgbClr val="ED0281"/>
                </a:solidFill>
              </a:rPr>
              <a:t>chúc</a:t>
            </a:r>
            <a:endParaRPr lang="en-US" sz="5400" dirty="0">
              <a:solidFill>
                <a:srgbClr val="ED0281"/>
              </a:solidFill>
            </a:endParaRPr>
          </a:p>
          <a:p>
            <a:r>
              <a:rPr lang="en-US" sz="5400" dirty="0">
                <a:solidFill>
                  <a:srgbClr val="ED0281"/>
                </a:solidFill>
              </a:rPr>
              <a:t>- </a:t>
            </a:r>
            <a:r>
              <a:rPr lang="en-US" sz="5400" dirty="0" err="1">
                <a:solidFill>
                  <a:srgbClr val="ED0281"/>
                </a:solidFill>
              </a:rPr>
              <a:t>Chữ</a:t>
            </a:r>
            <a:r>
              <a:rPr lang="en-US" sz="5400" dirty="0">
                <a:solidFill>
                  <a:srgbClr val="ED0281"/>
                </a:solidFill>
              </a:rPr>
              <a:t> </a:t>
            </a:r>
            <a:r>
              <a:rPr lang="en-US" sz="5400" dirty="0" err="1">
                <a:solidFill>
                  <a:srgbClr val="ED0281"/>
                </a:solidFill>
              </a:rPr>
              <a:t>kí</a:t>
            </a:r>
            <a:r>
              <a:rPr lang="en-US" sz="5400" dirty="0">
                <a:solidFill>
                  <a:srgbClr val="ED0281"/>
                </a:solidFill>
              </a:rPr>
              <a:t> </a:t>
            </a:r>
            <a:r>
              <a:rPr lang="en-US" sz="5400" dirty="0" err="1">
                <a:solidFill>
                  <a:srgbClr val="ED0281"/>
                </a:solidFill>
              </a:rPr>
              <a:t>và</a:t>
            </a:r>
            <a:r>
              <a:rPr lang="en-US" sz="5400" dirty="0">
                <a:solidFill>
                  <a:srgbClr val="ED0281"/>
                </a:solidFill>
              </a:rPr>
              <a:t> </a:t>
            </a:r>
            <a:r>
              <a:rPr lang="en-US" sz="5400" dirty="0" err="1">
                <a:solidFill>
                  <a:srgbClr val="ED0281"/>
                </a:solidFill>
              </a:rPr>
              <a:t>kí</a:t>
            </a:r>
            <a:r>
              <a:rPr lang="en-US" sz="5400" dirty="0">
                <a:solidFill>
                  <a:srgbClr val="ED0281"/>
                </a:solidFill>
              </a:rPr>
              <a:t> </a:t>
            </a:r>
            <a:r>
              <a:rPr lang="en-US" sz="5400" dirty="0" err="1">
                <a:solidFill>
                  <a:srgbClr val="ED0281"/>
                </a:solidFill>
              </a:rPr>
              <a:t>tên</a:t>
            </a:r>
            <a:endParaRPr lang="en-US" sz="5400" dirty="0">
              <a:solidFill>
                <a:srgbClr val="ED0281"/>
              </a:solidFill>
            </a:endParaRPr>
          </a:p>
        </p:txBody>
      </p:sp>
    </p:spTree>
    <p:extLst>
      <p:ext uri="{BB962C8B-B14F-4D97-AF65-F5344CB8AC3E}">
        <p14:creationId xmlns:p14="http://schemas.microsoft.com/office/powerpoint/2010/main" val="774306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765" y="184235"/>
            <a:ext cx="7879976" cy="954107"/>
          </a:xfrm>
          <a:prstGeom prst="rect">
            <a:avLst/>
          </a:prstGeom>
        </p:spPr>
        <p:txBody>
          <a:bodyPr wrap="square">
            <a:spAutoFit/>
          </a:bodyPr>
          <a:lstStyle/>
          <a:p>
            <a:r>
              <a:rPr lang="en-US" sz="2800" b="1" dirty="0">
                <a:solidFill>
                  <a:srgbClr val="FF0000"/>
                </a:solidFill>
              </a:rPr>
              <a:t>2. </a:t>
            </a:r>
            <a:r>
              <a:rPr lang="vi-VN" sz="2800" b="1" dirty="0">
                <a:solidFill>
                  <a:srgbClr val="FF0000"/>
                </a:solidFill>
              </a:rPr>
              <a:t>Viết một bức thư ngắn cho một người bạn để hỏi thăm và kể về việc học của em.</a:t>
            </a:r>
            <a:endParaRPr lang="en-US" sz="2800" b="1" dirty="0">
              <a:solidFill>
                <a:srgbClr val="FF0000"/>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3" t="22549" r="75609" b="59314"/>
          <a:stretch/>
        </p:blipFill>
        <p:spPr bwMode="auto">
          <a:xfrm>
            <a:off x="0" y="0"/>
            <a:ext cx="1075765" cy="13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55694" y="1326776"/>
            <a:ext cx="6320118" cy="3170099"/>
          </a:xfrm>
          <a:prstGeom prst="rect">
            <a:avLst/>
          </a:prstGeom>
        </p:spPr>
        <p:txBody>
          <a:bodyPr wrap="square">
            <a:spAutoFit/>
          </a:bodyPr>
          <a:lstStyle/>
          <a:p>
            <a:r>
              <a:rPr lang="vi-VN" sz="2000" dirty="0"/>
              <a:t>Phần đầu thư:</a:t>
            </a:r>
          </a:p>
          <a:p>
            <a:r>
              <a:rPr lang="vi-VN" sz="2000" dirty="0"/>
              <a:t>- Địa điểm, thời gian em viết thư</a:t>
            </a:r>
          </a:p>
          <a:p>
            <a:r>
              <a:rPr lang="vi-VN" sz="2000" dirty="0"/>
              <a:t>- Lời xưng hô của em với bạn</a:t>
            </a:r>
          </a:p>
          <a:p>
            <a:r>
              <a:rPr lang="vi-VN" sz="2000" dirty="0"/>
              <a:t>- Lời thăm hỏi bạn về sức khỏe, học tập,…</a:t>
            </a:r>
          </a:p>
          <a:p>
            <a:r>
              <a:rPr lang="vi-VN" sz="2000" dirty="0"/>
              <a:t>Phần chính:</a:t>
            </a:r>
          </a:p>
          <a:p>
            <a:r>
              <a:rPr lang="vi-VN" sz="2000" dirty="0"/>
              <a:t>- Thông báo tình hình của em hiện tại</a:t>
            </a:r>
          </a:p>
          <a:p>
            <a:r>
              <a:rPr lang="vi-VN" sz="2000" dirty="0"/>
              <a:t>- Chia sẻ cảm xúc, mong muốn của em</a:t>
            </a:r>
          </a:p>
          <a:p>
            <a:r>
              <a:rPr lang="vi-VN" sz="2000" dirty="0"/>
              <a:t>Phần cuối thư:</a:t>
            </a:r>
          </a:p>
          <a:p>
            <a:r>
              <a:rPr lang="vi-VN" sz="2000" dirty="0"/>
              <a:t>- Lời chúc dành cho bạn</a:t>
            </a:r>
          </a:p>
          <a:p>
            <a:r>
              <a:rPr lang="vi-VN" sz="2000" dirty="0"/>
              <a:t>- Chữ kí và kí tên em</a:t>
            </a:r>
          </a:p>
        </p:txBody>
      </p:sp>
    </p:spTree>
    <p:extLst>
      <p:ext uri="{BB962C8B-B14F-4D97-AF65-F5344CB8AC3E}">
        <p14:creationId xmlns:p14="http://schemas.microsoft.com/office/powerpoint/2010/main" val="325406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765" y="184235"/>
            <a:ext cx="7879976" cy="707886"/>
          </a:xfrm>
          <a:prstGeom prst="rect">
            <a:avLst/>
          </a:prstGeom>
        </p:spPr>
        <p:txBody>
          <a:bodyPr wrap="square">
            <a:spAutoFit/>
          </a:bodyPr>
          <a:lstStyle/>
          <a:p>
            <a:r>
              <a:rPr lang="en-US" sz="2000" b="1" dirty="0">
                <a:solidFill>
                  <a:srgbClr val="FF0000"/>
                </a:solidFill>
              </a:rPr>
              <a:t>2. </a:t>
            </a:r>
            <a:r>
              <a:rPr lang="vi-VN" sz="2000" b="1" dirty="0">
                <a:solidFill>
                  <a:srgbClr val="FF0000"/>
                </a:solidFill>
              </a:rPr>
              <a:t>Viết một bức thư ngắn cho một người bạn để hỏi thăm và kể về việc học của em.</a:t>
            </a:r>
            <a:endParaRPr lang="en-US" sz="2000" b="1" dirty="0">
              <a:solidFill>
                <a:srgbClr val="FF0000"/>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3" t="22549" r="75609" b="59314"/>
          <a:stretch/>
        </p:blipFill>
        <p:spPr bwMode="auto">
          <a:xfrm>
            <a:off x="0" y="0"/>
            <a:ext cx="1075765" cy="89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3434" y="1138342"/>
            <a:ext cx="8659907" cy="3323987"/>
          </a:xfrm>
          <a:prstGeom prst="rect">
            <a:avLst/>
          </a:prstGeom>
        </p:spPr>
        <p:txBody>
          <a:bodyPr wrap="square">
            <a:spAutoFit/>
          </a:bodyPr>
          <a:lstStyle/>
          <a:p>
            <a:pPr algn="r"/>
            <a:r>
              <a:rPr lang="vi-VN" sz="1400" dirty="0"/>
              <a:t>Hà Nội, ngày 20 tháng 12 năm 2022</a:t>
            </a:r>
          </a:p>
          <a:p>
            <a:r>
              <a:rPr lang="en-US" sz="1400" dirty="0"/>
              <a:t>          </a:t>
            </a:r>
            <a:r>
              <a:rPr lang="vi-VN" sz="1400" dirty="0"/>
              <a:t>Phương Anh thân yêu,</a:t>
            </a:r>
          </a:p>
          <a:p>
            <a:r>
              <a:rPr lang="en-US" sz="1400" dirty="0"/>
              <a:t>         </a:t>
            </a:r>
            <a:r>
              <a:rPr lang="vi-VN" sz="1400" dirty="0"/>
              <a:t>Đã lâu rồi mình chưa có dịp viết thư cho bạn. Hôm nay ở lớp có bài tập làm văn viết thư cho một người bạn ở xa, vậy là mình liền tranh thủ viết mấy dòng ngắn ngủi để hỏi thăm sức khỏe và kể cho bạn nghe về tình hình học tập của mình trong thời gian vừa qua.</a:t>
            </a:r>
          </a:p>
          <a:p>
            <a:r>
              <a:rPr lang="en-US" sz="1400" dirty="0"/>
              <a:t>         </a:t>
            </a:r>
            <a:r>
              <a:rPr lang="vi-VN" sz="1400" dirty="0"/>
              <a:t>Vậy là đã một năm kể từ khi bạn cùng gia đình chuyển vào Thành phố Hồ Chí Minh. Không biết dạo này bạn cuộc sống của bạn như thế nào. Ông bà và bố mẹ của bạn có khỏe không?</a:t>
            </a:r>
          </a:p>
          <a:p>
            <a:r>
              <a:rPr lang="vi-VN" sz="1400" dirty="0"/>
              <a:t>Bố mẹ và mình đều khỏe cả. Sau nhiều ngày rèn luyện, chữ viết của mình đã đẹp hơn rất nhiều rồi. Mỗi buổi học trên lớp đều rất thú vị. Cô giáo chủ nhiệm của lớp mình năm nay là cô Thu Hà. Chắc bạn vẫn còn nhớ cô đúng không? Hàng ngày, mình vẫn được bố đưa đến trường. Nhưng mình cảm thấy rất buồn vì không có bạn ở bên cạnh. Mình cảm thấy rất nhớ bạn. Khi nào được nghỉ hè, bạn nhớ về thăm mình nhé.</a:t>
            </a:r>
          </a:p>
          <a:p>
            <a:r>
              <a:rPr lang="vi-VN" sz="1400" dirty="0"/>
              <a:t>Thôi, thư mình viết đã dài, mình xin dừng bút tại đây. Cuối thư mình chúc bạn chăm ngoan học giỏi.</a:t>
            </a:r>
          </a:p>
          <a:p>
            <a:r>
              <a:rPr lang="en-US" sz="1400" dirty="0"/>
              <a:t>                                                                                                                                                               </a:t>
            </a:r>
            <a:r>
              <a:rPr lang="vi-VN" sz="1400" dirty="0"/>
              <a:t>Bạn thân của cậu</a:t>
            </a:r>
          </a:p>
          <a:p>
            <a:r>
              <a:rPr lang="en-US" sz="1400" dirty="0"/>
              <a:t>                                                                                                                                                                              </a:t>
            </a:r>
            <a:r>
              <a:rPr lang="vi-VN" sz="1400" dirty="0"/>
              <a:t>Trang</a:t>
            </a:r>
          </a:p>
          <a:p>
            <a:r>
              <a:rPr lang="en-US" sz="1400" dirty="0"/>
              <a:t>                                                                                                                                                                          </a:t>
            </a:r>
            <a:r>
              <a:rPr lang="vi-VN" sz="1400" dirty="0"/>
              <a:t>Thu Trang</a:t>
            </a:r>
          </a:p>
        </p:txBody>
      </p:sp>
    </p:spTree>
    <p:extLst>
      <p:ext uri="{BB962C8B-B14F-4D97-AF65-F5344CB8AC3E}">
        <p14:creationId xmlns:p14="http://schemas.microsoft.com/office/powerpoint/2010/main" val="2546480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5321</TotalTime>
  <Words>698</Words>
  <Application>Microsoft Office PowerPoint</Application>
  <PresentationFormat>On-screen Show (16:9)</PresentationFormat>
  <Paragraphs>61</Paragraphs>
  <Slides>17</Slides>
  <Notes>3</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17</vt:i4>
      </vt:variant>
    </vt:vector>
  </HeadingPairs>
  <TitlesOfParts>
    <vt:vector size="46" baseType="lpstr">
      <vt:lpstr>等线</vt:lpstr>
      <vt:lpstr>等线 Light</vt:lpstr>
      <vt:lpstr>Arial</vt:lpstr>
      <vt:lpstr>Arial Rounded MT Bold</vt:lpstr>
      <vt:lpstr>Averta Std CY</vt:lpstr>
      <vt:lpstr>Averta Std CY Bold</vt:lpstr>
      <vt:lpstr>Calibri</vt:lpstr>
      <vt:lpstr>Calibri Light</vt:lpstr>
      <vt:lpstr>方正姚体</vt:lpstr>
      <vt:lpstr>iCiel Crocante</vt:lpstr>
      <vt:lpstr>LNTH-Hoa Nho LNTH</vt:lpstr>
      <vt:lpstr>Quicksand Medium</vt:lpstr>
      <vt:lpstr>Times New Roman</vt:lpstr>
      <vt:lpstr>UTM Avo</vt:lpstr>
      <vt:lpstr>VNI-Avo</vt:lpstr>
      <vt:lpstr>华康少女文字W5</vt:lpstr>
      <vt:lpstr>Hoạt động</vt:lpstr>
      <vt:lpstr>Khởi động</vt:lpstr>
      <vt:lpstr>Khám phá và Luyện tập</vt:lpstr>
      <vt:lpstr>9_www.33ppt.com</vt:lpstr>
      <vt:lpstr>PPT定制1801380800</vt:lpstr>
      <vt:lpstr>1_Khởi động</vt:lpstr>
      <vt:lpstr>2_Khởi động</vt:lpstr>
      <vt:lpstr>Office 主题</vt:lpstr>
      <vt:lpstr>3_Office 主题</vt:lpstr>
      <vt:lpstr>4_Office 主题</vt:lpstr>
      <vt:lpstr>5_Office 主题</vt:lpstr>
      <vt:lpstr>1_PPT定制1801380800</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Administrator</cp:lastModifiedBy>
  <cp:revision>752</cp:revision>
  <dcterms:created xsi:type="dcterms:W3CDTF">2021-03-08T07:39:19Z</dcterms:created>
  <dcterms:modified xsi:type="dcterms:W3CDTF">2023-11-14T16:37:22Z</dcterms:modified>
  <cp:contentStatus/>
</cp:coreProperties>
</file>